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8.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7" r:id="rId1"/>
  </p:sldMasterIdLst>
  <p:notesMasterIdLst>
    <p:notesMasterId r:id="rId18"/>
  </p:notesMasterIdLst>
  <p:sldIdLst>
    <p:sldId id="256" r:id="rId2"/>
    <p:sldId id="263" r:id="rId3"/>
    <p:sldId id="257" r:id="rId4"/>
    <p:sldId id="258" r:id="rId5"/>
    <p:sldId id="265" r:id="rId6"/>
    <p:sldId id="266" r:id="rId7"/>
    <p:sldId id="267" r:id="rId8"/>
    <p:sldId id="268" r:id="rId9"/>
    <p:sldId id="269" r:id="rId10"/>
    <p:sldId id="270" r:id="rId11"/>
    <p:sldId id="271" r:id="rId12"/>
    <p:sldId id="272" r:id="rId13"/>
    <p:sldId id="273" r:id="rId14"/>
    <p:sldId id="274" r:id="rId15"/>
    <p:sldId id="275" r:id="rId16"/>
    <p:sldId id="276" r:id="rId17"/>
  </p:sldIdLst>
  <p:sldSz cx="14630400" cy="8229600"/>
  <p:notesSz cx="8229600" cy="14630400"/>
  <p:embeddedFontLst>
    <p:embeddedFont>
      <p:font typeface="Garamond" panose="02020404030301010803" pitchFamily="18" charset="0"/>
      <p:regular r:id="rId19"/>
      <p:bold r:id="rId20"/>
      <p:italic r:id="rId21"/>
    </p:embeddedFont>
    <p:embeddedFont>
      <p:font typeface="Wingdings 3" panose="05040102010807070707" pitchFamily="18" charset="2"/>
      <p:regular r:id="rId22"/>
    </p:embeddedFont>
    <p:embeddedFont>
      <p:font typeface="Calibri" panose="020F0502020204030204" pitchFamily="34" charset="0"/>
      <p:regular r:id="rId23"/>
      <p:bold r:id="rId24"/>
      <p:italic r:id="rId25"/>
      <p:boldItalic r:id="rId26"/>
    </p:embeddedFont>
    <p:embeddedFont>
      <p:font typeface="Open Sans" panose="020B0604020202020204" charset="0"/>
      <p:bold r:id="rId27"/>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9" d="100"/>
          <a:sy n="79" d="100"/>
        </p:scale>
        <p:origin x="2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315309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4226163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895646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38726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346686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91607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706889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512503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920505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4270505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330482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140226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183643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0817642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20321" y="0"/>
            <a:ext cx="14677392" cy="8227457"/>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3230878" y="2245358"/>
            <a:ext cx="8178803" cy="1818640"/>
          </a:xfrm>
        </p:spPr>
        <p:txBody>
          <a:bodyPr anchor="b">
            <a:noAutofit/>
          </a:bodyPr>
          <a:lstStyle>
            <a:lvl1pPr algn="ctr">
              <a:defRPr sz="648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230878" y="4389117"/>
            <a:ext cx="8178803" cy="1584962"/>
          </a:xfrm>
        </p:spPr>
        <p:txBody>
          <a:bodyPr anchor="t">
            <a:normAutofit/>
          </a:bodyPr>
          <a:lstStyle>
            <a:lvl1pPr marL="0" indent="0" algn="ctr">
              <a:buNone/>
              <a:defRPr sz="2520">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9579879" y="6045196"/>
            <a:ext cx="1076960" cy="335280"/>
          </a:xfrm>
        </p:spPr>
        <p:txBody>
          <a:bodyPr/>
          <a:lstStyle/>
          <a:p>
            <a:fld id="{B61BEF0D-F0BB-DE4B-95CE-6DB70DBA9567}" type="datetimeFigureOut">
              <a:rPr lang="en-US"/>
              <a:pPr/>
              <a:t>1/13/2025</a:t>
            </a:fld>
            <a:endParaRPr lang="en-US"/>
          </a:p>
        </p:txBody>
      </p:sp>
      <p:sp>
        <p:nvSpPr>
          <p:cNvPr id="5" name="Footer Placeholder 4"/>
          <p:cNvSpPr>
            <a:spLocks noGrp="1"/>
          </p:cNvSpPr>
          <p:nvPr>
            <p:ph type="ftr" sz="quarter" idx="11"/>
          </p:nvPr>
        </p:nvSpPr>
        <p:spPr>
          <a:xfrm>
            <a:off x="3230877" y="6045196"/>
            <a:ext cx="6257562" cy="335280"/>
          </a:xfrm>
        </p:spPr>
        <p:txBody>
          <a:bodyPr/>
          <a:lstStyle/>
          <a:p>
            <a:endParaRPr lang="en-US"/>
          </a:p>
        </p:txBody>
      </p:sp>
      <p:sp>
        <p:nvSpPr>
          <p:cNvPr id="6" name="Slide Number Placeholder 5"/>
          <p:cNvSpPr>
            <a:spLocks noGrp="1"/>
          </p:cNvSpPr>
          <p:nvPr>
            <p:ph type="sldNum" sz="quarter" idx="12"/>
          </p:nvPr>
        </p:nvSpPr>
        <p:spPr>
          <a:xfrm>
            <a:off x="10748281" y="6045196"/>
            <a:ext cx="661400" cy="335280"/>
          </a:xfrm>
        </p:spPr>
        <p:txBody>
          <a:bodyPr/>
          <a:lstStyle/>
          <a:p>
            <a:fld id="{D57F1E4F-1CFF-5643-939E-217C01CDF565}" type="slidenum">
              <a:rPr lang="en-US"/>
              <a:pPr/>
              <a:t>‹#›</a:t>
            </a:fld>
            <a:endParaRPr lang="en-US"/>
          </a:p>
        </p:txBody>
      </p:sp>
      <p:cxnSp>
        <p:nvCxnSpPr>
          <p:cNvPr id="15" name="Straight Connector 14"/>
          <p:cNvCxnSpPr/>
          <p:nvPr/>
        </p:nvCxnSpPr>
        <p:spPr>
          <a:xfrm>
            <a:off x="3230879" y="4226557"/>
            <a:ext cx="817880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5134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81" y="5778498"/>
            <a:ext cx="11531599" cy="680086"/>
          </a:xfrm>
        </p:spPr>
        <p:txBody>
          <a:bodyPr anchor="b">
            <a:normAutofit/>
          </a:bodyPr>
          <a:lstStyle>
            <a:lvl1pPr algn="ctr">
              <a:defRPr sz="288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49713" y="1249679"/>
            <a:ext cx="12127166" cy="4003043"/>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a:p>
        </p:txBody>
      </p:sp>
      <p:sp>
        <p:nvSpPr>
          <p:cNvPr id="4" name="Text Placeholder 3"/>
          <p:cNvSpPr>
            <a:spLocks noGrp="1"/>
          </p:cNvSpPr>
          <p:nvPr>
            <p:ph type="body" sz="half" idx="2"/>
          </p:nvPr>
        </p:nvSpPr>
        <p:spPr>
          <a:xfrm>
            <a:off x="1554481" y="6458584"/>
            <a:ext cx="11531599" cy="592454"/>
          </a:xfrm>
        </p:spPr>
        <p:txBody>
          <a:bodyPr>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156579352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564642" y="1178558"/>
            <a:ext cx="11511278" cy="3545842"/>
          </a:xfrm>
        </p:spPr>
        <p:txBody>
          <a:bodyPr anchor="ctr">
            <a:normAutofit/>
          </a:bodyPr>
          <a:lstStyle>
            <a:lvl1pPr algn="ctr">
              <a:defRPr sz="384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564642" y="5212080"/>
            <a:ext cx="11511278"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cxnSp>
        <p:nvCxnSpPr>
          <p:cNvPr id="15" name="Straight Connector 14"/>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747928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844802"/>
          </a:xfrm>
        </p:spPr>
        <p:txBody>
          <a:bodyPr anchor="ctr">
            <a:normAutofit/>
          </a:bodyPr>
          <a:lstStyle>
            <a:lvl1pPr algn="ctr">
              <a:defRPr sz="384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009775" y="4023360"/>
            <a:ext cx="10607042" cy="701040"/>
          </a:xfrm>
        </p:spPr>
        <p:txBody>
          <a:bodyPr anchor="ctr">
            <a:normAutofit/>
          </a:bodyPr>
          <a:lstStyle>
            <a:lvl1pPr marL="0" indent="0" algn="r">
              <a:buFontTx/>
              <a:buNone/>
              <a:defRPr sz="240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554481" y="5212080"/>
            <a:ext cx="11531599"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
        <p:nvSpPr>
          <p:cNvPr id="14" name="TextBox 13"/>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a:solidFill>
                  <a:schemeClr val="tx1"/>
                </a:solidFill>
                <a:effectLst/>
              </a:rPr>
              <a:t>“</a:t>
            </a:r>
          </a:p>
        </p:txBody>
      </p:sp>
      <p:sp>
        <p:nvSpPr>
          <p:cNvPr id="15" name="TextBox 14"/>
          <p:cNvSpPr txBox="1"/>
          <p:nvPr/>
        </p:nvSpPr>
        <p:spPr>
          <a:xfrm>
            <a:off x="12720320" y="3393444"/>
            <a:ext cx="731520" cy="701731"/>
          </a:xfrm>
          <a:prstGeom prst="rect">
            <a:avLst/>
          </a:prstGeom>
        </p:spPr>
        <p:txBody>
          <a:bodyPr vert="horz" lIns="109728" tIns="54864" rIns="109728" bIns="54864" rtlCol="0" anchor="ctr">
            <a:noAutofit/>
          </a:bodyPr>
          <a:lstStyle/>
          <a:p>
            <a:pPr lvl="0" algn="r"/>
            <a:r>
              <a:rPr lang="en-US" sz="9600">
                <a:solidFill>
                  <a:schemeClr val="tx1"/>
                </a:solidFill>
                <a:effectLst/>
              </a:rPr>
              <a:t>”</a:t>
            </a:r>
          </a:p>
        </p:txBody>
      </p:sp>
      <p:cxnSp>
        <p:nvCxnSpPr>
          <p:cNvPr id="19" name="Straight Connector 18"/>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277687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554482" y="3970297"/>
            <a:ext cx="11531602" cy="1762560"/>
          </a:xfrm>
        </p:spPr>
        <p:txBody>
          <a:bodyPr anchor="b">
            <a:normAutofit/>
          </a:bodyPr>
          <a:lstStyle>
            <a:lvl1pPr algn="l">
              <a:defRPr sz="384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554481" y="5732857"/>
            <a:ext cx="11531602" cy="1032480"/>
          </a:xfrm>
        </p:spPr>
        <p:txBody>
          <a:bodyPr anchor="t">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415439215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692402"/>
          </a:xfrm>
        </p:spPr>
        <p:txBody>
          <a:bodyPr anchor="ctr">
            <a:normAutofit/>
          </a:bodyPr>
          <a:lstStyle>
            <a:lvl1pPr algn="ctr">
              <a:defRPr sz="384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554481" y="4367174"/>
            <a:ext cx="11531602" cy="1064362"/>
          </a:xfrm>
        </p:spPr>
        <p:txBody>
          <a:bodyPr anchor="b">
            <a:normAutofit/>
          </a:bodyPr>
          <a:lstStyle>
            <a:lvl1pPr marL="0" indent="0" algn="l">
              <a:spcBef>
                <a:spcPts val="0"/>
              </a:spcBef>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554481" y="5435600"/>
            <a:ext cx="11531602" cy="161544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
        <p:nvSpPr>
          <p:cNvPr id="12" name="TextBox 11"/>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a:solidFill>
                  <a:schemeClr val="tx1"/>
                </a:solidFill>
                <a:effectLst/>
              </a:rPr>
              <a:t>“</a:t>
            </a:r>
          </a:p>
        </p:txBody>
      </p:sp>
      <p:sp>
        <p:nvSpPr>
          <p:cNvPr id="13" name="TextBox 12"/>
          <p:cNvSpPr txBox="1"/>
          <p:nvPr/>
        </p:nvSpPr>
        <p:spPr>
          <a:xfrm>
            <a:off x="12720320" y="3119113"/>
            <a:ext cx="731520" cy="701731"/>
          </a:xfrm>
          <a:prstGeom prst="rect">
            <a:avLst/>
          </a:prstGeom>
        </p:spPr>
        <p:txBody>
          <a:bodyPr vert="horz" lIns="109728" tIns="54864" rIns="109728" bIns="54864" rtlCol="0" anchor="ctr">
            <a:noAutofit/>
          </a:bodyPr>
          <a:lstStyle/>
          <a:p>
            <a:pPr lvl="0" algn="r"/>
            <a:r>
              <a:rPr lang="en-US" sz="9600">
                <a:solidFill>
                  <a:schemeClr val="tx1"/>
                </a:solidFill>
                <a:effectLst/>
              </a:rPr>
              <a:t>”</a:t>
            </a:r>
          </a:p>
        </p:txBody>
      </p:sp>
      <p:cxnSp>
        <p:nvCxnSpPr>
          <p:cNvPr id="26" name="Straight Connector 25"/>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187156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554481" y="1178558"/>
            <a:ext cx="11531599" cy="2692402"/>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554481" y="4356201"/>
            <a:ext cx="11531602" cy="1009498"/>
          </a:xfrm>
        </p:spPr>
        <p:txBody>
          <a:bodyPr anchor="b">
            <a:normAutofit/>
          </a:bodyPr>
          <a:lstStyle>
            <a:lvl1pPr marL="0" indent="0" algn="l">
              <a:spcBef>
                <a:spcPts val="0"/>
              </a:spcBef>
              <a:buNone/>
              <a:defRPr sz="33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554480" y="5364480"/>
            <a:ext cx="11531604" cy="16865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cxnSp>
        <p:nvCxnSpPr>
          <p:cNvPr id="15" name="Straight Connector 14"/>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683539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027161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99228" y="1178558"/>
            <a:ext cx="2269074" cy="587248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554478" y="1178558"/>
            <a:ext cx="8919630" cy="5872481"/>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cxnSp>
        <p:nvCxnSpPr>
          <p:cNvPr id="14" name="Straight Connector 13"/>
          <p:cNvCxnSpPr/>
          <p:nvPr/>
        </p:nvCxnSpPr>
        <p:spPr>
          <a:xfrm>
            <a:off x="10636668" y="1188720"/>
            <a:ext cx="0" cy="585216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63145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466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8683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799C9-84D9-46D2-A11E-BCF8A720529D}" type="slidenum">
              <a:rPr lang="en-US"/>
              <a:t>‹#›</a:t>
            </a:fld>
            <a:endParaRPr lang="en-US"/>
          </a:p>
        </p:txBody>
      </p:sp>
    </p:spTree>
    <p:extLst>
      <p:ext uri="{BB962C8B-B14F-4D97-AF65-F5344CB8AC3E}">
        <p14:creationId xmlns:p14="http://schemas.microsoft.com/office/powerpoint/2010/main" val="25753028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685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18083" y="2103127"/>
            <a:ext cx="9790426" cy="2187017"/>
          </a:xfrm>
        </p:spPr>
        <p:txBody>
          <a:bodyPr anchor="b">
            <a:normAutofit/>
          </a:bodyPr>
          <a:lstStyle>
            <a:lvl1pPr algn="ctr">
              <a:defRPr sz="528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418080" y="4615262"/>
            <a:ext cx="9790428" cy="1145456"/>
          </a:xfrm>
        </p:spPr>
        <p:txBody>
          <a:bodyPr anchor="t">
            <a:normAutofit/>
          </a:bodyPr>
          <a:lstStyle>
            <a:lvl1pPr marL="0" indent="0" algn="ctr">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cxnSp>
        <p:nvCxnSpPr>
          <p:cNvPr id="16" name="Straight Connector 15"/>
          <p:cNvCxnSpPr/>
          <p:nvPr/>
        </p:nvCxnSpPr>
        <p:spPr>
          <a:xfrm>
            <a:off x="2415268" y="4452702"/>
            <a:ext cx="9796056"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693999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58138" y="3072384"/>
            <a:ext cx="5661965" cy="397215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417613" y="3072384"/>
            <a:ext cx="5661965" cy="397215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4065D-F351-4B03-BD91-D8A6B8D4B362}" type="slidenum">
              <a:rPr lang="en-US"/>
              <a:t>‹#›</a:t>
            </a:fld>
            <a:endParaRPr lang="en-US"/>
          </a:p>
        </p:txBody>
      </p:sp>
    </p:spTree>
    <p:extLst>
      <p:ext uri="{BB962C8B-B14F-4D97-AF65-F5344CB8AC3E}">
        <p14:creationId xmlns:p14="http://schemas.microsoft.com/office/powerpoint/2010/main" val="220058332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554480" y="3190240"/>
            <a:ext cx="5661965" cy="691514"/>
          </a:xfrm>
        </p:spPr>
        <p:txBody>
          <a:bodyPr anchor="b">
            <a:noAutofit/>
          </a:bodyPr>
          <a:lstStyle>
            <a:lvl1pPr marL="0" indent="0">
              <a:spcBef>
                <a:spcPts val="806"/>
              </a:spcBef>
              <a:spcAft>
                <a:spcPts val="720"/>
              </a:spcAft>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4" name="Content Placeholder 3"/>
          <p:cNvSpPr>
            <a:spLocks noGrp="1"/>
          </p:cNvSpPr>
          <p:nvPr>
            <p:ph sz="half" idx="2"/>
          </p:nvPr>
        </p:nvSpPr>
        <p:spPr>
          <a:xfrm>
            <a:off x="1554480" y="3891915"/>
            <a:ext cx="5661965" cy="3159126"/>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416804" y="3190240"/>
            <a:ext cx="5661965" cy="691514"/>
          </a:xfrm>
        </p:spPr>
        <p:txBody>
          <a:bodyPr anchor="b">
            <a:noAutofit/>
          </a:bodyPr>
          <a:lstStyle>
            <a:lvl1pPr marL="0" indent="0">
              <a:spcBef>
                <a:spcPts val="806"/>
              </a:spcBef>
              <a:spcAft>
                <a:spcPts val="720"/>
              </a:spcAft>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6" name="Content Placeholder 5"/>
          <p:cNvSpPr>
            <a:spLocks noGrp="1"/>
          </p:cNvSpPr>
          <p:nvPr>
            <p:ph sz="quarter" idx="4"/>
          </p:nvPr>
        </p:nvSpPr>
        <p:spPr>
          <a:xfrm>
            <a:off x="7416804" y="3891915"/>
            <a:ext cx="5661965" cy="3159126"/>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1/13/2025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a:p>
        </p:txBody>
      </p:sp>
      <p:cxnSp>
        <p:nvCxnSpPr>
          <p:cNvPr id="18" name="Straight Connector 1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582321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1/13/2025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987407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pPr/>
              <a:t>1/13/2025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77973193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2574" y="1666241"/>
            <a:ext cx="4462146" cy="1645920"/>
          </a:xfrm>
        </p:spPr>
        <p:txBody>
          <a:bodyPr anchor="b">
            <a:normAutofit/>
          </a:bodyPr>
          <a:lstStyle>
            <a:lvl1pPr algn="ctr">
              <a:defRPr sz="2880" b="0"/>
            </a:lvl1pPr>
          </a:lstStyle>
          <a:p>
            <a:r>
              <a:rPr lang="en-US" smtClean="0"/>
              <a:t>Click to edit Master title style</a:t>
            </a:r>
            <a:endParaRPr lang="en-US" dirty="0"/>
          </a:p>
        </p:txBody>
      </p:sp>
      <p:sp>
        <p:nvSpPr>
          <p:cNvPr id="3" name="Content Placeholder 2"/>
          <p:cNvSpPr>
            <a:spLocks noGrp="1"/>
          </p:cNvSpPr>
          <p:nvPr>
            <p:ph idx="1"/>
          </p:nvPr>
        </p:nvSpPr>
        <p:spPr>
          <a:xfrm>
            <a:off x="6502402" y="1178558"/>
            <a:ext cx="6563359" cy="5872482"/>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552574" y="3637278"/>
            <a:ext cx="4462146" cy="2926085"/>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cxnSp>
        <p:nvCxnSpPr>
          <p:cNvPr id="16" name="Straight Connector 15"/>
          <p:cNvCxnSpPr/>
          <p:nvPr/>
        </p:nvCxnSpPr>
        <p:spPr>
          <a:xfrm>
            <a:off x="1675403" y="3495040"/>
            <a:ext cx="42173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459595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79" y="2260598"/>
            <a:ext cx="7490179" cy="1645920"/>
          </a:xfrm>
        </p:spPr>
        <p:txBody>
          <a:bodyPr anchor="b">
            <a:normAutofit/>
          </a:bodyPr>
          <a:lstStyle>
            <a:lvl1pPr algn="ctr">
              <a:defRPr sz="336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9713798" y="1249680"/>
            <a:ext cx="3676016" cy="573024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a:p>
        </p:txBody>
      </p:sp>
      <p:sp>
        <p:nvSpPr>
          <p:cNvPr id="4" name="Text Placeholder 3"/>
          <p:cNvSpPr>
            <a:spLocks noGrp="1"/>
          </p:cNvSpPr>
          <p:nvPr>
            <p:ph type="body" sz="half" idx="2"/>
          </p:nvPr>
        </p:nvSpPr>
        <p:spPr>
          <a:xfrm>
            <a:off x="1554479" y="3906518"/>
            <a:ext cx="7490179" cy="2194560"/>
          </a:xfrm>
        </p:spPr>
        <p:txBody>
          <a:bodyPr anchor="t">
            <a:normAutofit/>
          </a:bodyPr>
          <a:lstStyle>
            <a:lvl1pPr marL="0" indent="0" algn="ctr">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281927573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8883" y="0"/>
            <a:ext cx="14675954" cy="8227457"/>
            <a:chOff x="-15736" y="0"/>
            <a:chExt cx="12229962" cy="6856214"/>
          </a:xfrm>
        </p:grpSpPr>
        <p:pic>
          <p:nvPicPr>
            <p:cNvPr id="8" name="Picture 7" descr="HD-PanelContent.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554483" y="1178559"/>
            <a:ext cx="11521435" cy="1564640"/>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554481" y="3068319"/>
            <a:ext cx="11521435" cy="3982723"/>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413001" y="7162800"/>
            <a:ext cx="1920240"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B61BEF0D-F0BB-DE4B-95CE-6DB70DBA9567}" type="datetimeFigureOut">
              <a:rPr lang="en-US"/>
              <a:pPr/>
              <a:t>1/13/2025</a:t>
            </a:fld>
            <a:endParaRPr lang="en-US"/>
          </a:p>
        </p:txBody>
      </p:sp>
      <p:sp>
        <p:nvSpPr>
          <p:cNvPr id="5" name="Footer Placeholder 4"/>
          <p:cNvSpPr>
            <a:spLocks noGrp="1"/>
          </p:cNvSpPr>
          <p:nvPr>
            <p:ph type="ftr" sz="quarter" idx="3"/>
          </p:nvPr>
        </p:nvSpPr>
        <p:spPr>
          <a:xfrm>
            <a:off x="1554481" y="7162800"/>
            <a:ext cx="8767080" cy="33528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2424682" y="7162800"/>
            <a:ext cx="651236"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D57F1E4F-1CFF-5643-939E-217C01CDF565}" type="slidenum">
              <a:rPr lang="en-US"/>
              <a:pPr/>
              <a:t>‹#›</a:t>
            </a:fld>
            <a:endParaRPr lang="en-US"/>
          </a:p>
        </p:txBody>
      </p:sp>
    </p:spTree>
    <p:extLst>
      <p:ext uri="{BB962C8B-B14F-4D97-AF65-F5344CB8AC3E}">
        <p14:creationId xmlns:p14="http://schemas.microsoft.com/office/powerpoint/2010/main" val="4212515581"/>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Lst>
  <p:hf sldNum="0" hdr="0" ftr="0" dt="0"/>
  <p:txStyles>
    <p:title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accent1"/>
        </a:buClr>
        <a:buSzPct val="115000"/>
        <a:buFont typeface="Arial"/>
        <a:buChar char="•"/>
        <a:defRPr sz="2880" kern="1200" cap="none">
          <a:solidFill>
            <a:schemeClr val="tx1">
              <a:lumMod val="85000"/>
              <a:lumOff val="15000"/>
            </a:schemeClr>
          </a:solidFill>
          <a:effectLst/>
          <a:latin typeface="+mn-lt"/>
          <a:ea typeface="+mn-ea"/>
          <a:cs typeface="+mn-cs"/>
        </a:defRPr>
      </a:lvl1pPr>
      <a:lvl2pPr marL="891540" indent="-342900" algn="l" defTabSz="548640" rtl="0" eaLnBrk="1" latinLnBrk="0" hangingPunct="1">
        <a:spcBef>
          <a:spcPct val="20000"/>
        </a:spcBef>
        <a:spcAft>
          <a:spcPts val="72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2pPr>
      <a:lvl3pPr marL="1440180" indent="-342900" algn="l" defTabSz="548640" rtl="0" eaLnBrk="1" latinLnBrk="0" hangingPunct="1">
        <a:spcBef>
          <a:spcPct val="20000"/>
        </a:spcBef>
        <a:spcAft>
          <a:spcPts val="720"/>
        </a:spcAft>
        <a:buClr>
          <a:schemeClr val="accent1"/>
        </a:buClr>
        <a:buSzPct val="115000"/>
        <a:buFont typeface="Arial"/>
        <a:buChar char="•"/>
        <a:defRPr sz="2160" kern="1200" cap="none">
          <a:solidFill>
            <a:schemeClr val="tx1">
              <a:lumMod val="85000"/>
              <a:lumOff val="15000"/>
            </a:schemeClr>
          </a:solidFill>
          <a:effectLst/>
          <a:latin typeface="+mn-lt"/>
          <a:ea typeface="+mn-ea"/>
          <a:cs typeface="+mn-cs"/>
        </a:defRPr>
      </a:lvl3pPr>
      <a:lvl4pPr marL="1851660" indent="-205740" algn="l" defTabSz="548640" rtl="0" eaLnBrk="1" latinLnBrk="0" hangingPunct="1">
        <a:spcBef>
          <a:spcPct val="20000"/>
        </a:spcBef>
        <a:spcAft>
          <a:spcPts val="720"/>
        </a:spcAft>
        <a:buClr>
          <a:schemeClr val="accent1"/>
        </a:buClr>
        <a:buSzPct val="115000"/>
        <a:buFont typeface="Arial"/>
        <a:buChar char="•"/>
        <a:defRPr sz="1920" kern="1200" cap="none">
          <a:solidFill>
            <a:schemeClr val="tx1">
              <a:lumMod val="85000"/>
              <a:lumOff val="15000"/>
            </a:schemeClr>
          </a:solidFill>
          <a:effectLst/>
          <a:latin typeface="+mn-lt"/>
          <a:ea typeface="+mn-ea"/>
          <a:cs typeface="+mn-cs"/>
        </a:defRPr>
      </a:lvl4pPr>
      <a:lvl5pPr marL="2400300" indent="-20574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5pPr>
      <a:lvl6pPr marL="301752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6pPr>
      <a:lvl7pPr marL="356616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7pPr>
      <a:lvl8pPr marL="411480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8pPr>
      <a:lvl9pPr marL="466344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2164199"/>
            <a:ext cx="7556421" cy="2835116"/>
          </a:xfrm>
          <a:prstGeom prst="rect">
            <a:avLst/>
          </a:prstGeom>
          <a:noFill/>
        </p:spPr>
        <p:txBody>
          <a:bodyPr wrap="square" lIns="0" tIns="0" rIns="0" bIns="0" rtlCol="0" anchor="t"/>
          <a:lstStyle/>
          <a:p>
            <a:pPr marL="0" indent="0" algn="ctr">
              <a:lnSpc>
                <a:spcPts val="5550"/>
              </a:lnSpc>
              <a:buNone/>
            </a:pPr>
            <a:r>
              <a:rPr lang="en-US" sz="4450" b="1">
                <a:solidFill>
                  <a:srgbClr val="333F70"/>
                </a:solidFill>
                <a:latin typeface="Arial" panose="020B0604020202020204" pitchFamily="34" charset="0"/>
                <a:ea typeface="Unbounded Bold" pitchFamily="34" charset="-122"/>
                <a:cs typeface="Arial" panose="020B0604020202020204" pitchFamily="34" charset="0"/>
              </a:rPr>
              <a:t>Đề tài: </a:t>
            </a:r>
          </a:p>
          <a:p>
            <a:pPr marL="0" indent="0" algn="ctr">
              <a:lnSpc>
                <a:spcPts val="5550"/>
              </a:lnSpc>
              <a:buNone/>
            </a:pPr>
            <a:r>
              <a:rPr lang="en-US" sz="4450" b="1">
                <a:solidFill>
                  <a:srgbClr val="333F70"/>
                </a:solidFill>
                <a:latin typeface="Arial" panose="020B0604020202020204" pitchFamily="34" charset="0"/>
                <a:ea typeface="Unbounded Bold" pitchFamily="34" charset="-122"/>
                <a:cs typeface="Arial" panose="020B0604020202020204" pitchFamily="34" charset="0"/>
              </a:rPr>
              <a:t>Thiết kế front-end </a:t>
            </a:r>
          </a:p>
          <a:p>
            <a:pPr marL="0" indent="0" algn="ctr">
              <a:lnSpc>
                <a:spcPts val="5550"/>
              </a:lnSpc>
              <a:buNone/>
            </a:pPr>
            <a:r>
              <a:rPr lang="en-US" sz="4450" b="1">
                <a:solidFill>
                  <a:srgbClr val="333F70"/>
                </a:solidFill>
                <a:latin typeface="Arial" panose="020B0604020202020204" pitchFamily="34" charset="0"/>
                <a:ea typeface="Unbounded Bold" pitchFamily="34" charset="-122"/>
                <a:cs typeface="Arial" panose="020B0604020202020204" pitchFamily="34" charset="0"/>
              </a:rPr>
              <a:t>cho website giới thiệu</a:t>
            </a:r>
          </a:p>
          <a:p>
            <a:pPr marL="0" indent="0" algn="ctr">
              <a:lnSpc>
                <a:spcPts val="5550"/>
              </a:lnSpc>
              <a:buNone/>
            </a:pPr>
            <a:r>
              <a:rPr lang="en-US" sz="4450" b="1">
                <a:solidFill>
                  <a:srgbClr val="333F70"/>
                </a:solidFill>
                <a:latin typeface="Arial" panose="020B0604020202020204" pitchFamily="34" charset="0"/>
                <a:ea typeface="Unbounded Bold" pitchFamily="34" charset="-122"/>
                <a:cs typeface="Arial" panose="020B0604020202020204" pitchFamily="34" charset="0"/>
              </a:rPr>
              <a:t>điện thoại sinh viên</a:t>
            </a:r>
          </a:p>
        </p:txBody>
      </p:sp>
      <p:sp>
        <p:nvSpPr>
          <p:cNvPr id="5" name="Text Box 4"/>
          <p:cNvSpPr txBox="1"/>
          <p:nvPr/>
        </p:nvSpPr>
        <p:spPr>
          <a:xfrm>
            <a:off x="2118995" y="1166495"/>
            <a:ext cx="4623435" cy="583565"/>
          </a:xfrm>
          <a:prstGeom prst="rect">
            <a:avLst/>
          </a:prstGeom>
          <a:noFill/>
        </p:spPr>
        <p:txBody>
          <a:bodyPr wrap="square" rtlCol="0">
            <a:spAutoFit/>
          </a:bodyPr>
          <a:lstStyle/>
          <a:p>
            <a:r>
              <a:rPr lang="vi-VN" sz="3200" b="1">
                <a:solidFill>
                  <a:srgbClr val="0070C0"/>
                </a:solidFill>
                <a:latin typeface="Arial" panose="020B0604020202020204" pitchFamily="34" charset="0"/>
                <a:cs typeface="Arial" panose="020B0604020202020204" pitchFamily="34" charset="0"/>
                <a:sym typeface="+mn-ea"/>
              </a:rPr>
              <a:t>ĐỒ ÁN CƠ SỞ NGÀNH</a:t>
            </a:r>
          </a:p>
        </p:txBody>
      </p:sp>
      <p:sp>
        <p:nvSpPr>
          <p:cNvPr id="6" name="Text Box 7"/>
          <p:cNvSpPr txBox="1"/>
          <p:nvPr/>
        </p:nvSpPr>
        <p:spPr>
          <a:xfrm>
            <a:off x="2626321" y="5367119"/>
            <a:ext cx="5723890" cy="1614805"/>
          </a:xfrm>
          <a:prstGeom prst="rect">
            <a:avLst/>
          </a:prstGeom>
          <a:noFill/>
        </p:spPr>
        <p:txBody>
          <a:bodyPr wrap="none" rtlCol="0">
            <a:spAutoFit/>
          </a:bodyPr>
          <a:lstStyle/>
          <a:p>
            <a:pPr>
              <a:lnSpc>
                <a:spcPct val="150000"/>
              </a:lnSpc>
            </a:pPr>
            <a:r>
              <a:rPr lang="vi-VN" altLang="en-US" sz="2200" b="1">
                <a:latin typeface="Arial" panose="020B0604020202020204" pitchFamily="34" charset="0"/>
                <a:cs typeface="Arial" panose="020B0604020202020204" pitchFamily="34" charset="0"/>
              </a:rPr>
              <a:t>Giảng viên hướng dẫn:</a:t>
            </a:r>
            <a:r>
              <a:rPr lang="vi-VN" altLang="en-US" sz="2200">
                <a:latin typeface="Arial" panose="020B0604020202020204" pitchFamily="34" charset="0"/>
                <a:cs typeface="Arial" panose="020B0604020202020204" pitchFamily="34" charset="0"/>
              </a:rPr>
              <a:t> Phạm Minh Đương</a:t>
            </a:r>
          </a:p>
          <a:p>
            <a:pPr>
              <a:lnSpc>
                <a:spcPct val="150000"/>
              </a:lnSpc>
            </a:pPr>
            <a:r>
              <a:rPr lang="vi-VN" altLang="en-US" sz="2200" b="1">
                <a:latin typeface="Arial" panose="020B0604020202020204" pitchFamily="34" charset="0"/>
                <a:cs typeface="Arial" panose="020B0604020202020204" pitchFamily="34" charset="0"/>
              </a:rPr>
              <a:t>Sinh viên thực hiện:</a:t>
            </a:r>
            <a:r>
              <a:rPr lang="vi-VN" altLang="en-US" sz="2200">
                <a:latin typeface="Arial" panose="020B0604020202020204" pitchFamily="34" charset="0"/>
                <a:cs typeface="Arial" panose="020B0604020202020204" pitchFamily="34" charset="0"/>
              </a:rPr>
              <a:t> </a:t>
            </a:r>
            <a:r>
              <a:rPr lang="en-US" altLang="vi-VN" sz="2200">
                <a:latin typeface="Arial" panose="020B0604020202020204" pitchFamily="34" charset="0"/>
                <a:cs typeface="Arial" panose="020B0604020202020204" pitchFamily="34" charset="0"/>
              </a:rPr>
              <a:t>Châu Thanh Thiện</a:t>
            </a:r>
            <a:endParaRPr lang="vi-VN" altLang="en-US" sz="2200">
              <a:latin typeface="Arial" panose="020B0604020202020204" pitchFamily="34" charset="0"/>
              <a:cs typeface="Arial" panose="020B0604020202020204" pitchFamily="34" charset="0"/>
            </a:endParaRPr>
          </a:p>
          <a:p>
            <a:pPr>
              <a:lnSpc>
                <a:spcPct val="150000"/>
              </a:lnSpc>
            </a:pPr>
            <a:r>
              <a:rPr lang="vi-VN" altLang="en-US" sz="2200" b="1">
                <a:latin typeface="Arial" panose="020B0604020202020204" pitchFamily="34" charset="0"/>
                <a:cs typeface="Arial" panose="020B0604020202020204" pitchFamily="34" charset="0"/>
              </a:rPr>
              <a:t>MSSV:</a:t>
            </a:r>
            <a:r>
              <a:rPr lang="vi-VN" altLang="en-US" sz="2200">
                <a:latin typeface="Arial" panose="020B0604020202020204" pitchFamily="34" charset="0"/>
                <a:cs typeface="Arial" panose="020B0604020202020204" pitchFamily="34" charset="0"/>
              </a:rPr>
              <a:t> 1101221</a:t>
            </a:r>
            <a:r>
              <a:rPr lang="en-US" altLang="vi-VN" sz="2200">
                <a:latin typeface="Arial" panose="020B0604020202020204" pitchFamily="34" charset="0"/>
                <a:cs typeface="Arial" panose="020B0604020202020204" pitchFamily="34" charset="0"/>
              </a:rPr>
              <a:t>63</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0211" y="988992"/>
            <a:ext cx="5332173" cy="299934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0192" y="3912541"/>
            <a:ext cx="5332192" cy="300182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6342839" y="3266917"/>
            <a:ext cx="1643569" cy="874292"/>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vi-VN" b="1"/>
              <a:t>Trang </a:t>
            </a:r>
            <a:r>
              <a:rPr lang="en-US" b="1" smtClean="0"/>
              <a:t>sản phẩm</a:t>
            </a:r>
            <a:endParaRPr lang="vi-VN" b="1" dirty="0"/>
          </a:p>
        </p:txBody>
      </p:sp>
      <p:pic>
        <p:nvPicPr>
          <p:cNvPr id="4" name="Picture 3"/>
          <p:cNvPicPr>
            <a:picLocks noChangeAspect="1"/>
          </p:cNvPicPr>
          <p:nvPr/>
        </p:nvPicPr>
        <p:blipFill>
          <a:blip r:embed="rId3"/>
          <a:stretch>
            <a:fillRect/>
          </a:stretch>
        </p:blipFill>
        <p:spPr>
          <a:xfrm>
            <a:off x="1274325" y="1509614"/>
            <a:ext cx="4932327" cy="1648710"/>
          </a:xfrm>
          <a:prstGeom prst="rect">
            <a:avLst/>
          </a:prstGeom>
        </p:spPr>
      </p:pic>
      <p:pic>
        <p:nvPicPr>
          <p:cNvPr id="8" name="Picture 7"/>
          <p:cNvPicPr>
            <a:picLocks noChangeAspect="1"/>
          </p:cNvPicPr>
          <p:nvPr/>
        </p:nvPicPr>
        <p:blipFill>
          <a:blip r:embed="rId4"/>
          <a:stretch>
            <a:fillRect/>
          </a:stretch>
        </p:blipFill>
        <p:spPr>
          <a:xfrm>
            <a:off x="1274325" y="4141209"/>
            <a:ext cx="5233480" cy="1914759"/>
          </a:xfrm>
          <a:prstGeom prst="rect">
            <a:avLst/>
          </a:prstGeom>
        </p:spPr>
      </p:pic>
      <p:pic>
        <p:nvPicPr>
          <p:cNvPr id="10" name="Picture 9"/>
          <p:cNvPicPr>
            <a:picLocks noChangeAspect="1"/>
          </p:cNvPicPr>
          <p:nvPr/>
        </p:nvPicPr>
        <p:blipFill>
          <a:blip r:embed="rId5"/>
          <a:stretch>
            <a:fillRect/>
          </a:stretch>
        </p:blipFill>
        <p:spPr>
          <a:xfrm>
            <a:off x="8190689" y="1509614"/>
            <a:ext cx="4659953" cy="1989431"/>
          </a:xfrm>
          <a:prstGeom prst="rect">
            <a:avLst/>
          </a:prstGeom>
        </p:spPr>
      </p:pic>
      <p:pic>
        <p:nvPicPr>
          <p:cNvPr id="11" name="Picture 10"/>
          <p:cNvPicPr>
            <a:picLocks noChangeAspect="1"/>
          </p:cNvPicPr>
          <p:nvPr/>
        </p:nvPicPr>
        <p:blipFill>
          <a:blip r:embed="rId6"/>
          <a:stretch>
            <a:fillRect/>
          </a:stretch>
        </p:blipFill>
        <p:spPr>
          <a:xfrm>
            <a:off x="8190688" y="4141209"/>
            <a:ext cx="4659953" cy="2657091"/>
          </a:xfrm>
          <a:prstGeom prst="rect">
            <a:avLst/>
          </a:prstGeom>
        </p:spPr>
      </p:pic>
    </p:spTree>
    <p:extLst>
      <p:ext uri="{BB962C8B-B14F-4D97-AF65-F5344CB8AC3E}">
        <p14:creationId xmlns:p14="http://schemas.microsoft.com/office/powerpoint/2010/main" val="14692319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6339137" y="3435152"/>
            <a:ext cx="1726191" cy="874292"/>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vi-VN" b="1"/>
              <a:t>Trang </a:t>
            </a:r>
            <a:r>
              <a:rPr lang="en-US" b="1" smtClean="0"/>
              <a:t>giới thiệu</a:t>
            </a:r>
            <a:endParaRPr lang="vi-VN" b="1" dirty="0"/>
          </a:p>
        </p:txBody>
      </p:sp>
      <p:pic>
        <p:nvPicPr>
          <p:cNvPr id="8" name="Picture 7"/>
          <p:cNvPicPr>
            <a:picLocks noChangeAspect="1"/>
          </p:cNvPicPr>
          <p:nvPr/>
        </p:nvPicPr>
        <p:blipFill>
          <a:blip r:embed="rId3"/>
          <a:stretch>
            <a:fillRect/>
          </a:stretch>
        </p:blipFill>
        <p:spPr>
          <a:xfrm>
            <a:off x="1583481" y="1345114"/>
            <a:ext cx="4755656" cy="2273575"/>
          </a:xfrm>
          <a:prstGeom prst="rect">
            <a:avLst/>
          </a:prstGeom>
        </p:spPr>
      </p:pic>
      <p:pic>
        <p:nvPicPr>
          <p:cNvPr id="10" name="Picture 9"/>
          <p:cNvPicPr>
            <a:picLocks noChangeAspect="1"/>
          </p:cNvPicPr>
          <p:nvPr/>
        </p:nvPicPr>
        <p:blipFill>
          <a:blip r:embed="rId4"/>
          <a:stretch>
            <a:fillRect/>
          </a:stretch>
        </p:blipFill>
        <p:spPr>
          <a:xfrm>
            <a:off x="1583481" y="4535793"/>
            <a:ext cx="5753578" cy="1952556"/>
          </a:xfrm>
          <a:prstGeom prst="rect">
            <a:avLst/>
          </a:prstGeom>
        </p:spPr>
      </p:pic>
      <p:pic>
        <p:nvPicPr>
          <p:cNvPr id="11" name="Picture 10"/>
          <p:cNvPicPr>
            <a:picLocks noChangeAspect="1"/>
          </p:cNvPicPr>
          <p:nvPr/>
        </p:nvPicPr>
        <p:blipFill rotWithShape="1">
          <a:blip r:embed="rId5"/>
          <a:srcRect l="1954" r="3020"/>
          <a:stretch/>
        </p:blipFill>
        <p:spPr>
          <a:xfrm>
            <a:off x="8151707" y="4252042"/>
            <a:ext cx="5350283" cy="2520057"/>
          </a:xfrm>
          <a:prstGeom prst="rect">
            <a:avLst/>
          </a:prstGeom>
        </p:spPr>
      </p:pic>
      <p:pic>
        <p:nvPicPr>
          <p:cNvPr id="12" name="Picture 11"/>
          <p:cNvPicPr>
            <a:picLocks noChangeAspect="1"/>
          </p:cNvPicPr>
          <p:nvPr/>
        </p:nvPicPr>
        <p:blipFill>
          <a:blip r:embed="rId6"/>
          <a:stretch>
            <a:fillRect/>
          </a:stretch>
        </p:blipFill>
        <p:spPr>
          <a:xfrm>
            <a:off x="8210145" y="1520212"/>
            <a:ext cx="5107022" cy="1573184"/>
          </a:xfrm>
          <a:prstGeom prst="rect">
            <a:avLst/>
          </a:prstGeom>
        </p:spPr>
      </p:pic>
    </p:spTree>
    <p:extLst>
      <p:ext uri="{BB962C8B-B14F-4D97-AF65-F5344CB8AC3E}">
        <p14:creationId xmlns:p14="http://schemas.microsoft.com/office/powerpoint/2010/main" val="34125046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6225732" y="3623553"/>
            <a:ext cx="1726191" cy="987607"/>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vi-VN" b="1"/>
              <a:t>Trang </a:t>
            </a:r>
            <a:endParaRPr lang="en-US" b="1" smtClean="0"/>
          </a:p>
          <a:p>
            <a:pPr algn="ctr"/>
            <a:r>
              <a:rPr lang="vi-VN" b="1" smtClean="0"/>
              <a:t>c</a:t>
            </a:r>
            <a:r>
              <a:rPr lang="en-US" b="1" smtClean="0"/>
              <a:t>hi tiết sản phẩm</a:t>
            </a:r>
            <a:endParaRPr lang="vi-VN" b="1" dirty="0"/>
          </a:p>
        </p:txBody>
      </p:sp>
      <p:pic>
        <p:nvPicPr>
          <p:cNvPr id="4" name="Picture 3"/>
          <p:cNvPicPr>
            <a:picLocks noChangeAspect="1"/>
          </p:cNvPicPr>
          <p:nvPr/>
        </p:nvPicPr>
        <p:blipFill>
          <a:blip r:embed="rId3"/>
          <a:stretch>
            <a:fillRect/>
          </a:stretch>
        </p:blipFill>
        <p:spPr>
          <a:xfrm>
            <a:off x="1520392" y="1482226"/>
            <a:ext cx="4578339" cy="2234936"/>
          </a:xfrm>
          <a:prstGeom prst="rect">
            <a:avLst/>
          </a:prstGeom>
        </p:spPr>
      </p:pic>
      <p:pic>
        <p:nvPicPr>
          <p:cNvPr id="8" name="Picture 7"/>
          <p:cNvPicPr>
            <a:picLocks noChangeAspect="1"/>
          </p:cNvPicPr>
          <p:nvPr/>
        </p:nvPicPr>
        <p:blipFill>
          <a:blip r:embed="rId4"/>
          <a:stretch>
            <a:fillRect/>
          </a:stretch>
        </p:blipFill>
        <p:spPr>
          <a:xfrm>
            <a:off x="1209562" y="4434524"/>
            <a:ext cx="4997090" cy="2456327"/>
          </a:xfrm>
          <a:prstGeom prst="rect">
            <a:avLst/>
          </a:prstGeom>
        </p:spPr>
      </p:pic>
      <p:pic>
        <p:nvPicPr>
          <p:cNvPr id="10" name="Picture 9"/>
          <p:cNvPicPr>
            <a:picLocks noChangeAspect="1"/>
          </p:cNvPicPr>
          <p:nvPr/>
        </p:nvPicPr>
        <p:blipFill>
          <a:blip r:embed="rId5"/>
          <a:stretch>
            <a:fillRect/>
          </a:stretch>
        </p:blipFill>
        <p:spPr>
          <a:xfrm>
            <a:off x="8148684" y="1482226"/>
            <a:ext cx="4855363" cy="2586998"/>
          </a:xfrm>
          <a:prstGeom prst="rect">
            <a:avLst/>
          </a:prstGeom>
        </p:spPr>
      </p:pic>
      <p:pic>
        <p:nvPicPr>
          <p:cNvPr id="11" name="Picture 10"/>
          <p:cNvPicPr>
            <a:picLocks noChangeAspect="1"/>
          </p:cNvPicPr>
          <p:nvPr/>
        </p:nvPicPr>
        <p:blipFill>
          <a:blip r:embed="rId6"/>
          <a:stretch>
            <a:fillRect/>
          </a:stretch>
        </p:blipFill>
        <p:spPr>
          <a:xfrm>
            <a:off x="8113804" y="4611160"/>
            <a:ext cx="4816129" cy="2279691"/>
          </a:xfrm>
          <a:prstGeom prst="rect">
            <a:avLst/>
          </a:prstGeom>
        </p:spPr>
      </p:pic>
    </p:spTree>
    <p:extLst>
      <p:ext uri="{BB962C8B-B14F-4D97-AF65-F5344CB8AC3E}">
        <p14:creationId xmlns:p14="http://schemas.microsoft.com/office/powerpoint/2010/main" val="24965550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795116" y="1032260"/>
            <a:ext cx="10208815" cy="796541"/>
          </a:xfrm>
          <a:prstGeom prst="rect">
            <a:avLst/>
          </a:prstGeom>
          <a:noFill/>
        </p:spPr>
        <p:txBody>
          <a:bodyPr wrap="square" lIns="0" tIns="0" rIns="0" bIns="0" rtlCol="0" anchor="t"/>
          <a:lstStyle/>
          <a:p>
            <a:pPr marL="0" indent="0">
              <a:lnSpc>
                <a:spcPts val="5550"/>
              </a:lnSpc>
              <a:buNone/>
            </a:pPr>
            <a:r>
              <a:rPr lang="en-US" sz="4450" b="1" smtClean="0">
                <a:solidFill>
                  <a:srgbClr val="333F70"/>
                </a:solidFill>
                <a:latin typeface="Unbounded Bold" pitchFamily="34" charset="0"/>
                <a:ea typeface="Unbounded Bold" pitchFamily="34" charset="-122"/>
              </a:rPr>
              <a:t>Chương 3. Thực hiện hóa nghiên cứu </a:t>
            </a:r>
            <a:endParaRPr lang="en-US" sz="4450"/>
          </a:p>
        </p:txBody>
      </p:sp>
      <p:sp>
        <p:nvSpPr>
          <p:cNvPr id="13" name="Content Placeholder 2"/>
          <p:cNvSpPr>
            <a:spLocks noGrp="1"/>
          </p:cNvSpPr>
          <p:nvPr/>
        </p:nvSpPr>
        <p:spPr>
          <a:xfrm>
            <a:off x="1616082" y="3151762"/>
            <a:ext cx="11107697" cy="285993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buNone/>
            </a:pPr>
            <a:r>
              <a:rPr lang="en-US" sz="2200" b="1" smtClean="0">
                <a:latin typeface="Times New Roman" panose="02020603050405020304" pitchFamily="18" charset="0"/>
                <a:cs typeface="Times New Roman" panose="02020603050405020304" pitchFamily="18" charset="0"/>
              </a:rPr>
              <a:t>Giao</a:t>
            </a:r>
            <a:r>
              <a:rPr lang="vi-VN" sz="2200" b="1" smtClean="0">
                <a:latin typeface="Times New Roman" panose="02020603050405020304" pitchFamily="18" charset="0"/>
                <a:cs typeface="Times New Roman" panose="02020603050405020304" pitchFamily="18" charset="0"/>
              </a:rPr>
              <a:t> diện</a:t>
            </a:r>
            <a:r>
              <a:rPr lang="en-US" sz="2200" b="1" smtClean="0">
                <a:latin typeface="Times New Roman" panose="02020603050405020304" pitchFamily="18" charset="0"/>
                <a:cs typeface="Times New Roman" panose="02020603050405020304" pitchFamily="18" charset="0"/>
              </a:rPr>
              <a:t>: </a:t>
            </a:r>
            <a:r>
              <a:rPr lang="vi-VN" sz="2200" smtClean="0">
                <a:latin typeface="Times New Roman" panose="02020603050405020304" pitchFamily="18" charset="0"/>
                <a:cs typeface="Times New Roman" panose="02020603050405020304" pitchFamily="18" charset="0"/>
              </a:rPr>
              <a:t>Thiết </a:t>
            </a:r>
            <a:r>
              <a:rPr lang="vi-VN" sz="2200">
                <a:latin typeface="Times New Roman" panose="02020603050405020304" pitchFamily="18" charset="0"/>
                <a:cs typeface="Times New Roman" panose="02020603050405020304" pitchFamily="18" charset="0"/>
              </a:rPr>
              <a:t>kế giao diện website đẹp mắt, trực quan, thân thiện với người </a:t>
            </a:r>
            <a:r>
              <a:rPr lang="vi-VN" sz="2200" smtClean="0">
                <a:latin typeface="Times New Roman" panose="02020603050405020304" pitchFamily="18" charset="0"/>
                <a:cs typeface="Times New Roman" panose="02020603050405020304" pitchFamily="18" charset="0"/>
              </a:rPr>
              <a:t>dùng.</a:t>
            </a:r>
            <a:endParaRPr lang="en-US" sz="2200" smtClean="0">
              <a:latin typeface="Times New Roman" panose="02020603050405020304" pitchFamily="18" charset="0"/>
              <a:cs typeface="Times New Roman" panose="02020603050405020304" pitchFamily="18" charset="0"/>
            </a:endParaRPr>
          </a:p>
          <a:p>
            <a:pPr marL="0" indent="0">
              <a:buNone/>
            </a:pPr>
            <a:r>
              <a:rPr lang="en-US" sz="2200" b="1" smtClean="0">
                <a:latin typeface="Times New Roman" panose="02020603050405020304" pitchFamily="18" charset="0"/>
                <a:cs typeface="Times New Roman" panose="02020603050405020304" pitchFamily="18" charset="0"/>
              </a:rPr>
              <a:t>Phát </a:t>
            </a:r>
            <a:r>
              <a:rPr lang="en-US" sz="2200" b="1">
                <a:latin typeface="Times New Roman" panose="02020603050405020304" pitchFamily="18" charset="0"/>
                <a:cs typeface="Times New Roman" panose="02020603050405020304" pitchFamily="18" charset="0"/>
              </a:rPr>
              <a:t>triển </a:t>
            </a:r>
            <a:r>
              <a:rPr lang="en-US" sz="2200" b="1" smtClean="0">
                <a:latin typeface="Times New Roman" panose="02020603050405020304" pitchFamily="18" charset="0"/>
                <a:cs typeface="Times New Roman" panose="02020603050405020304" pitchFamily="18" charset="0"/>
              </a:rPr>
              <a:t>front-end: </a:t>
            </a:r>
            <a:r>
              <a:rPr lang="en-US" sz="2200" smtClean="0">
                <a:latin typeface="Times New Roman" panose="02020603050405020304" pitchFamily="18" charset="0"/>
                <a:cs typeface="Times New Roman" panose="02020603050405020304" pitchFamily="18" charset="0"/>
              </a:rPr>
              <a:t>Sử </a:t>
            </a:r>
            <a:r>
              <a:rPr lang="en-US" sz="2200">
                <a:latin typeface="Times New Roman" panose="02020603050405020304" pitchFamily="18" charset="0"/>
                <a:cs typeface="Times New Roman" panose="02020603050405020304" pitchFamily="18" charset="0"/>
              </a:rPr>
              <a:t>dụng các ngôn ngữ lập trình HTML, CSS, JavaScript để phát triển </a:t>
            </a:r>
            <a:r>
              <a:rPr lang="en-US" sz="2200" smtClean="0">
                <a:latin typeface="Times New Roman" panose="02020603050405020304" pitchFamily="18" charset="0"/>
                <a:cs typeface="Times New Roman" panose="02020603050405020304" pitchFamily="18" charset="0"/>
              </a:rPr>
              <a:t>front-end.</a:t>
            </a:r>
          </a:p>
          <a:p>
            <a:pPr marL="0" indent="0">
              <a:buNone/>
            </a:pPr>
            <a:r>
              <a:rPr lang="vi-VN" sz="2200" b="1" smtClean="0">
                <a:latin typeface="Times New Roman" panose="02020603050405020304" pitchFamily="18" charset="0"/>
                <a:cs typeface="Times New Roman" panose="02020603050405020304" pitchFamily="18" charset="0"/>
              </a:rPr>
              <a:t>Kiểm </a:t>
            </a:r>
            <a:r>
              <a:rPr lang="vi-VN" sz="2200" b="1">
                <a:latin typeface="Times New Roman" panose="02020603050405020304" pitchFamily="18" charset="0"/>
                <a:cs typeface="Times New Roman" panose="02020603050405020304" pitchFamily="18" charset="0"/>
              </a:rPr>
              <a:t>thử </a:t>
            </a:r>
            <a:r>
              <a:rPr lang="vi-VN" sz="2200" b="1" smtClean="0">
                <a:latin typeface="Times New Roman" panose="02020603050405020304" pitchFamily="18" charset="0"/>
                <a:cs typeface="Times New Roman" panose="02020603050405020304" pitchFamily="18" charset="0"/>
              </a:rPr>
              <a:t>website</a:t>
            </a:r>
            <a:r>
              <a:rPr lang="en-US" sz="2200" b="1" smtClean="0">
                <a:latin typeface="Times New Roman" panose="02020603050405020304" pitchFamily="18" charset="0"/>
                <a:cs typeface="Times New Roman" panose="02020603050405020304" pitchFamily="18" charset="0"/>
              </a:rPr>
              <a:t>: </a:t>
            </a:r>
            <a:r>
              <a:rPr lang="vi-VN" sz="2200" smtClean="0">
                <a:latin typeface="Times New Roman" panose="02020603050405020304" pitchFamily="18" charset="0"/>
                <a:cs typeface="Times New Roman" panose="02020603050405020304" pitchFamily="18" charset="0"/>
              </a:rPr>
              <a:t>Kiểm </a:t>
            </a:r>
            <a:r>
              <a:rPr lang="vi-VN" sz="2200">
                <a:latin typeface="Times New Roman" panose="02020603050405020304" pitchFamily="18" charset="0"/>
                <a:cs typeface="Times New Roman" panose="02020603050405020304" pitchFamily="18" charset="0"/>
              </a:rPr>
              <a:t>tra tính năng, hiệu suất và khả năng tương thích của website trên các trình duyệt.</a:t>
            </a:r>
          </a:p>
          <a:p>
            <a:pPr marL="0" indent="0">
              <a:buNone/>
            </a:pPr>
            <a:endParaRPr lang="vi-VN" sz="2200"/>
          </a:p>
          <a:p>
            <a:pPr marL="0" indent="0">
              <a:buNone/>
            </a:pPr>
            <a:endParaRPr lang="en-US" sz="2200" smtClean="0">
              <a:cs typeface="Times New Roman" panose="02020603050405020304" charset="0"/>
            </a:endParaRPr>
          </a:p>
          <a:p>
            <a:pPr marL="0" indent="0">
              <a:buNone/>
            </a:pPr>
            <a:endParaRPr lang="vi-VN" sz="2200" dirty="0">
              <a:cs typeface="Times New Roman" panose="02020603050405020304" charset="0"/>
            </a:endParaRPr>
          </a:p>
        </p:txBody>
      </p:sp>
      <p:sp>
        <p:nvSpPr>
          <p:cNvPr id="4" name="Content Placeholder 2"/>
          <p:cNvSpPr>
            <a:spLocks noGrp="1"/>
          </p:cNvSpPr>
          <p:nvPr/>
        </p:nvSpPr>
        <p:spPr>
          <a:xfrm>
            <a:off x="1616082" y="2204937"/>
            <a:ext cx="4843084" cy="57717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buNone/>
            </a:pPr>
            <a:r>
              <a:rPr lang="vi-VN" sz="2800" b="1">
                <a:solidFill>
                  <a:schemeClr val="accent4"/>
                </a:solidFill>
                <a:latin typeface="Times New Roman" panose="02020603050405020304" pitchFamily="18" charset="0"/>
                <a:cs typeface="Times New Roman" panose="02020603050405020304" pitchFamily="18" charset="0"/>
              </a:rPr>
              <a:t>Thiết kế giao </a:t>
            </a:r>
            <a:r>
              <a:rPr lang="vi-VN" sz="2800" b="1" smtClean="0">
                <a:solidFill>
                  <a:schemeClr val="accent4"/>
                </a:solidFill>
                <a:latin typeface="Times New Roman" panose="02020603050405020304" pitchFamily="18" charset="0"/>
                <a:cs typeface="Times New Roman" panose="02020603050405020304" pitchFamily="18" charset="0"/>
              </a:rPr>
              <a:t>diện</a:t>
            </a:r>
            <a:r>
              <a:rPr lang="en-US" sz="2800" b="1" smtClean="0">
                <a:solidFill>
                  <a:schemeClr val="accent4"/>
                </a:solidFill>
                <a:latin typeface="Times New Roman" panose="02020603050405020304" pitchFamily="18" charset="0"/>
                <a:cs typeface="Times New Roman" panose="02020603050405020304" pitchFamily="18" charset="0"/>
              </a:rPr>
              <a:t> người dùng</a:t>
            </a:r>
            <a:endParaRPr lang="en-US" sz="2800" smtClean="0">
              <a:solidFill>
                <a:schemeClr val="accent4"/>
              </a:solidFill>
              <a:cs typeface="Times New Roman" panose="02020603050405020304" charset="0"/>
            </a:endParaRPr>
          </a:p>
          <a:p>
            <a:pPr marL="0" indent="0">
              <a:buNone/>
            </a:pPr>
            <a:endParaRPr lang="vi-VN" sz="2200" dirty="0">
              <a:cs typeface="Times New Roman" panose="02020603050405020304" charset="0"/>
            </a:endParaRPr>
          </a:p>
        </p:txBody>
      </p:sp>
    </p:spTree>
    <p:extLst>
      <p:ext uri="{BB962C8B-B14F-4D97-AF65-F5344CB8AC3E}">
        <p14:creationId xmlns:p14="http://schemas.microsoft.com/office/powerpoint/2010/main" val="41354516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795116" y="1032260"/>
            <a:ext cx="10928663" cy="796541"/>
          </a:xfrm>
          <a:prstGeom prst="rect">
            <a:avLst/>
          </a:prstGeom>
          <a:noFill/>
        </p:spPr>
        <p:txBody>
          <a:bodyPr wrap="square" lIns="0" tIns="0" rIns="0" bIns="0" rtlCol="0" anchor="t"/>
          <a:lstStyle/>
          <a:p>
            <a:pPr marL="0" indent="0">
              <a:lnSpc>
                <a:spcPts val="5550"/>
              </a:lnSpc>
              <a:buNone/>
            </a:pPr>
            <a:r>
              <a:rPr lang="en-US" sz="4450" b="1" smtClean="0">
                <a:solidFill>
                  <a:srgbClr val="333F70"/>
                </a:solidFill>
                <a:latin typeface="Unbounded Bold" pitchFamily="34" charset="0"/>
                <a:ea typeface="Unbounded Bold" pitchFamily="34" charset="-122"/>
              </a:rPr>
              <a:t>Chương 3. Kết luận và hướng phát triển</a:t>
            </a:r>
            <a:endParaRPr lang="en-US" sz="4450"/>
          </a:p>
        </p:txBody>
      </p:sp>
      <p:sp>
        <p:nvSpPr>
          <p:cNvPr id="13" name="Content Placeholder 2"/>
          <p:cNvSpPr>
            <a:spLocks noGrp="1"/>
          </p:cNvSpPr>
          <p:nvPr/>
        </p:nvSpPr>
        <p:spPr>
          <a:xfrm>
            <a:off x="1616082" y="2503252"/>
            <a:ext cx="11107697" cy="452984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914400" lvl="2" indent="0">
              <a:buNone/>
            </a:pPr>
            <a:r>
              <a:rPr lang="vi-VN" sz="2200" b="1" smtClean="0"/>
              <a:t>Về kiến thức</a:t>
            </a:r>
            <a:endParaRPr lang="vi-VN" sz="2200" smtClean="0"/>
          </a:p>
          <a:p>
            <a:pPr>
              <a:buFont typeface="Wingdings" panose="05000000000000000000" pitchFamily="2" charset="2"/>
              <a:buChar char="Ø"/>
            </a:pPr>
            <a:r>
              <a:rPr lang="vi-VN" sz="2200" smtClean="0"/>
              <a:t>Thành thạo ngôn ngữ JavaScript để lập trình và làm việc hiệu quả với Bootstrap Framework.</a:t>
            </a:r>
          </a:p>
          <a:p>
            <a:pPr>
              <a:buFont typeface="Wingdings" panose="05000000000000000000" pitchFamily="2" charset="2"/>
              <a:buChar char="Ø"/>
            </a:pPr>
            <a:r>
              <a:rPr lang="vi-VN" sz="2200" smtClean="0"/>
              <a:t>Nắm vững cách sử dụng các thành phần cơ bản của Bootstrap để xây dựng giao diện.</a:t>
            </a:r>
          </a:p>
          <a:p>
            <a:pPr>
              <a:buFont typeface="Wingdings" panose="05000000000000000000" pitchFamily="2" charset="2"/>
              <a:buChar char="Ø"/>
            </a:pPr>
            <a:r>
              <a:rPr lang="vi-VN" sz="2200" smtClean="0"/>
              <a:t>Biết cách ứng dụng CSS để thiết kế bố cục giao diện đẹp mắt, cân đối và chuyên nghiệp.</a:t>
            </a:r>
          </a:p>
          <a:p>
            <a:pPr marL="914400" lvl="2" indent="0">
              <a:buNone/>
            </a:pPr>
            <a:r>
              <a:rPr lang="vi-VN" sz="2200" b="1" smtClean="0"/>
              <a:t>Về ứng dụng</a:t>
            </a:r>
            <a:endParaRPr lang="vi-VN" sz="2200" smtClean="0"/>
          </a:p>
          <a:p>
            <a:pPr>
              <a:buFont typeface="Wingdings" panose="05000000000000000000" pitchFamily="2" charset="2"/>
              <a:buChar char="Ø"/>
            </a:pPr>
            <a:r>
              <a:rPr lang="vi-VN" sz="2200" smtClean="0"/>
              <a:t>Ứng dụng thành công Bootstrap trong việc thiết kế website giới thiệu điện thoại dành cho sinh viên, đáp ứng các nhu cầu về:</a:t>
            </a:r>
          </a:p>
          <a:p>
            <a:pPr>
              <a:buFont typeface="Wingdings" panose="05000000000000000000" pitchFamily="2" charset="2"/>
              <a:buChar char="Ø"/>
            </a:pPr>
            <a:r>
              <a:rPr lang="vi-VN" sz="2200" smtClean="0"/>
              <a:t>Trưng bày hình ảnh và video sản phẩm.</a:t>
            </a:r>
          </a:p>
          <a:p>
            <a:pPr>
              <a:buFont typeface="Wingdings" panose="05000000000000000000" pitchFamily="2" charset="2"/>
              <a:buChar char="Ø"/>
            </a:pPr>
            <a:r>
              <a:rPr lang="vi-VN" sz="2200" smtClean="0"/>
              <a:t>Phân loại điện thoại theo các mức giá, tính năng nổi bật phù hợp với sinh viên.</a:t>
            </a:r>
          </a:p>
          <a:p>
            <a:pPr>
              <a:buFont typeface="Wingdings" panose="05000000000000000000" pitchFamily="2" charset="2"/>
              <a:buChar char="Ø"/>
            </a:pPr>
            <a:r>
              <a:rPr lang="vi-VN" sz="2200" smtClean="0"/>
              <a:t>Các trang chính như: Trang chủ, Giới thiệu, Sản phẩm, Liên hệ.</a:t>
            </a:r>
          </a:p>
          <a:p>
            <a:pPr marL="0" indent="0">
              <a:buNone/>
            </a:pPr>
            <a:endParaRPr lang="vi-VN" sz="2200"/>
          </a:p>
          <a:p>
            <a:pPr marL="0" indent="0">
              <a:buNone/>
            </a:pPr>
            <a:endParaRPr lang="en-US" sz="2200" smtClean="0">
              <a:cs typeface="Times New Roman" panose="02020603050405020304" charset="0"/>
            </a:endParaRPr>
          </a:p>
          <a:p>
            <a:pPr marL="0" indent="0">
              <a:buNone/>
            </a:pPr>
            <a:endParaRPr lang="vi-VN" sz="2200" dirty="0">
              <a:cs typeface="Times New Roman" panose="02020603050405020304" charset="0"/>
            </a:endParaRPr>
          </a:p>
        </p:txBody>
      </p:sp>
      <p:sp>
        <p:nvSpPr>
          <p:cNvPr id="4" name="Content Placeholder 2"/>
          <p:cNvSpPr>
            <a:spLocks noGrp="1"/>
          </p:cNvSpPr>
          <p:nvPr/>
        </p:nvSpPr>
        <p:spPr>
          <a:xfrm>
            <a:off x="1616082" y="1916350"/>
            <a:ext cx="4843084" cy="57717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buNone/>
            </a:pPr>
            <a:r>
              <a:rPr lang="en-US" sz="2800" b="1" smtClean="0">
                <a:solidFill>
                  <a:schemeClr val="accent4"/>
                </a:solidFill>
                <a:latin typeface="Times New Roman" panose="02020603050405020304" pitchFamily="18" charset="0"/>
                <a:cs typeface="Times New Roman" panose="02020603050405020304" pitchFamily="18" charset="0"/>
              </a:rPr>
              <a:t>Kế luận</a:t>
            </a:r>
            <a:endParaRPr lang="en-US" sz="2800" smtClean="0">
              <a:solidFill>
                <a:schemeClr val="accent4"/>
              </a:solidFill>
              <a:cs typeface="Times New Roman" panose="02020603050405020304" charset="0"/>
            </a:endParaRPr>
          </a:p>
          <a:p>
            <a:pPr marL="0" indent="0">
              <a:buNone/>
            </a:pPr>
            <a:endParaRPr lang="vi-VN" sz="2200" dirty="0">
              <a:cs typeface="Times New Roman" panose="02020603050405020304" charset="0"/>
            </a:endParaRPr>
          </a:p>
        </p:txBody>
      </p:sp>
    </p:spTree>
    <p:extLst>
      <p:ext uri="{BB962C8B-B14F-4D97-AF65-F5344CB8AC3E}">
        <p14:creationId xmlns:p14="http://schemas.microsoft.com/office/powerpoint/2010/main" val="40850824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nvSpPr>
        <p:spPr>
          <a:xfrm>
            <a:off x="1421529" y="1238657"/>
            <a:ext cx="10524038" cy="239948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914400" lvl="2" indent="0">
              <a:buNone/>
            </a:pPr>
            <a:r>
              <a:rPr lang="vi-VN" sz="2200" b="1"/>
              <a:t>Về kỹ </a:t>
            </a:r>
            <a:r>
              <a:rPr lang="vi-VN" sz="2200" b="1" smtClean="0"/>
              <a:t>năng</a:t>
            </a:r>
            <a:r>
              <a:rPr lang="en-US" sz="2200" b="1" smtClean="0"/>
              <a:t> </a:t>
            </a:r>
            <a:endParaRPr lang="vi-VN" sz="2200"/>
          </a:p>
          <a:p>
            <a:pPr>
              <a:buFont typeface="Wingdings" panose="05000000000000000000" pitchFamily="2" charset="2"/>
              <a:buChar char="Ø"/>
            </a:pPr>
            <a:r>
              <a:rPr lang="vi-VN" sz="2200"/>
              <a:t>Phát triển được tư duy phân tích và thiết kế hệ thống một cách logic và hiệu quả.</a:t>
            </a:r>
          </a:p>
          <a:p>
            <a:pPr>
              <a:buFont typeface="Wingdings" panose="05000000000000000000" pitchFamily="2" charset="2"/>
              <a:buChar char="Ø"/>
            </a:pPr>
            <a:r>
              <a:rPr lang="vi-VN" sz="2200"/>
              <a:t>Cải thiện khả năng đọc hiểu tài liệu chuyên ngành và áp dụng vào thực tiễn lập trình.</a:t>
            </a:r>
          </a:p>
          <a:p>
            <a:pPr marL="0" indent="0">
              <a:buNone/>
            </a:pPr>
            <a:endParaRPr lang="vi-VN" sz="2200"/>
          </a:p>
          <a:p>
            <a:pPr marL="0" indent="0">
              <a:buNone/>
            </a:pPr>
            <a:endParaRPr lang="en-US" sz="2200" smtClean="0">
              <a:cs typeface="Times New Roman" panose="02020603050405020304" charset="0"/>
            </a:endParaRPr>
          </a:p>
          <a:p>
            <a:pPr marL="0" indent="0">
              <a:buNone/>
            </a:pPr>
            <a:endParaRPr lang="vi-VN" sz="2200" dirty="0">
              <a:cs typeface="Times New Roman" panose="02020603050405020304" charset="0"/>
            </a:endParaRPr>
          </a:p>
        </p:txBody>
      </p:sp>
    </p:spTree>
    <p:extLst>
      <p:ext uri="{BB962C8B-B14F-4D97-AF65-F5344CB8AC3E}">
        <p14:creationId xmlns:p14="http://schemas.microsoft.com/office/powerpoint/2010/main" val="12778680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nvSpPr>
        <p:spPr>
          <a:xfrm>
            <a:off x="1528534" y="1339176"/>
            <a:ext cx="4843084" cy="57717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buNone/>
            </a:pPr>
            <a:r>
              <a:rPr lang="en-US" sz="2800" b="1" smtClean="0">
                <a:solidFill>
                  <a:schemeClr val="accent4"/>
                </a:solidFill>
                <a:latin typeface="Times New Roman" panose="02020603050405020304" pitchFamily="18" charset="0"/>
                <a:cs typeface="Times New Roman" panose="02020603050405020304" pitchFamily="18" charset="0"/>
              </a:rPr>
              <a:t>Hướng phát triển</a:t>
            </a:r>
            <a:endParaRPr lang="en-US" sz="2800" smtClean="0">
              <a:solidFill>
                <a:schemeClr val="accent4"/>
              </a:solidFill>
              <a:cs typeface="Times New Roman" panose="02020603050405020304" charset="0"/>
            </a:endParaRPr>
          </a:p>
          <a:p>
            <a:pPr marL="0" indent="0">
              <a:buNone/>
            </a:pPr>
            <a:endParaRPr lang="vi-VN" sz="2200" dirty="0">
              <a:cs typeface="Times New Roman" panose="02020603050405020304" charset="0"/>
            </a:endParaRPr>
          </a:p>
        </p:txBody>
      </p:sp>
      <p:sp>
        <p:nvSpPr>
          <p:cNvPr id="3" name="Content Placeholder 2"/>
          <p:cNvSpPr>
            <a:spLocks noGrp="1"/>
          </p:cNvSpPr>
          <p:nvPr/>
        </p:nvSpPr>
        <p:spPr>
          <a:xfrm>
            <a:off x="1616082" y="2230877"/>
            <a:ext cx="10981237" cy="452984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sz="2200" smtClean="0"/>
              <a:t>	</a:t>
            </a:r>
            <a:r>
              <a:rPr lang="vi-VN" sz="2200" smtClean="0"/>
              <a:t>Do </a:t>
            </a:r>
            <a:r>
              <a:rPr lang="vi-VN" sz="2200"/>
              <a:t>hạn chế về thời gian và kiến thức, trong tương </a:t>
            </a:r>
            <a:r>
              <a:rPr lang="vi-VN" sz="2200" smtClean="0"/>
              <a:t>lai </a:t>
            </a:r>
            <a:r>
              <a:rPr lang="vi-VN" sz="2200"/>
              <a:t>sẽ có kế hoạch mở rộng và nâng cấp dự án với các ý tưởng sau:</a:t>
            </a:r>
          </a:p>
          <a:p>
            <a:pPr>
              <a:buFont typeface="Wingdings" panose="05000000000000000000" pitchFamily="2" charset="2"/>
              <a:buChar char="Ø"/>
            </a:pPr>
            <a:r>
              <a:rPr lang="en-US" sz="2200" smtClean="0"/>
              <a:t>	</a:t>
            </a:r>
            <a:r>
              <a:rPr lang="vi-VN" sz="2200" smtClean="0"/>
              <a:t>Bổ </a:t>
            </a:r>
            <a:r>
              <a:rPr lang="vi-VN" sz="2200"/>
              <a:t>sung các tính năng phong phú hơn như: So sánh điện thoại, tìm kiếm sản phẩm theo tên hoặc đặc điểm cụ thể.</a:t>
            </a:r>
          </a:p>
          <a:p>
            <a:pPr>
              <a:buFont typeface="Wingdings" panose="05000000000000000000" pitchFamily="2" charset="2"/>
              <a:buChar char="Ø"/>
            </a:pPr>
            <a:r>
              <a:rPr lang="en-US" sz="2200" smtClean="0"/>
              <a:t>	</a:t>
            </a:r>
            <a:r>
              <a:rPr lang="vi-VN" sz="2200" smtClean="0"/>
              <a:t>Nâng </a:t>
            </a:r>
            <a:r>
              <a:rPr lang="vi-VN" sz="2200"/>
              <a:t>cấp giao diện: Thiết kế giao diện hiện đại, thân thiện với người dùng và tối ưu hóa cho thiết bị di động.</a:t>
            </a:r>
          </a:p>
          <a:p>
            <a:pPr>
              <a:buFont typeface="Wingdings" panose="05000000000000000000" pitchFamily="2" charset="2"/>
              <a:buChar char="Ø"/>
            </a:pPr>
            <a:r>
              <a:rPr lang="en-US" sz="2200" smtClean="0"/>
              <a:t>	</a:t>
            </a:r>
            <a:r>
              <a:rPr lang="vi-VN" sz="2200" smtClean="0"/>
              <a:t>Tích </a:t>
            </a:r>
            <a:r>
              <a:rPr lang="vi-VN" sz="2200"/>
              <a:t>hợp các tính năng thông minh: Hệ thống gợi ý sản phẩm dựa trên sở thích và ngân sách của sinh viên, chức năng đánh giá sản phẩm và chia sẻ trải nghiệm của người dùng.</a:t>
            </a:r>
          </a:p>
          <a:p>
            <a:pPr>
              <a:buFont typeface="Wingdings" panose="05000000000000000000" pitchFamily="2" charset="2"/>
              <a:buChar char="Ø"/>
            </a:pPr>
            <a:r>
              <a:rPr lang="en-US" sz="2200" smtClean="0"/>
              <a:t>	</a:t>
            </a:r>
            <a:r>
              <a:rPr lang="vi-VN" sz="2200" smtClean="0"/>
              <a:t>Đưa </a:t>
            </a:r>
            <a:r>
              <a:rPr lang="vi-VN" sz="2200"/>
              <a:t>thêm nội dung phong phú: Blog chia sẻ kinh nghiệm chọn điện thoại phù hợp cho học tập và giải trí, thông tin về các chương trình ưu đãi dành riêng cho sinh viên.</a:t>
            </a:r>
          </a:p>
          <a:p>
            <a:pPr marL="0" indent="0">
              <a:buNone/>
            </a:pPr>
            <a:endParaRPr lang="vi-VN" sz="2200"/>
          </a:p>
          <a:p>
            <a:pPr marL="0" indent="0">
              <a:buNone/>
            </a:pPr>
            <a:endParaRPr lang="en-US" sz="2200" smtClean="0">
              <a:cs typeface="Times New Roman" panose="02020603050405020304" charset="0"/>
            </a:endParaRPr>
          </a:p>
          <a:p>
            <a:pPr marL="0" indent="0">
              <a:buNone/>
            </a:pPr>
            <a:endParaRPr lang="vi-VN" sz="2200" dirty="0">
              <a:cs typeface="Times New Roman" panose="02020603050405020304" charset="0"/>
            </a:endParaRPr>
          </a:p>
        </p:txBody>
      </p:sp>
    </p:spTree>
    <p:extLst>
      <p:ext uri="{BB962C8B-B14F-4D97-AF65-F5344CB8AC3E}">
        <p14:creationId xmlns:p14="http://schemas.microsoft.com/office/powerpoint/2010/main" val="16604244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2403370"/>
            <a:ext cx="7315200" cy="3323987"/>
          </a:xfrm>
          <a:prstGeom prst="rect">
            <a:avLst/>
          </a:prstGeom>
        </p:spPr>
        <p:txBody>
          <a:bodyPr>
            <a:spAutoFit/>
          </a:bodyPr>
          <a:lstStyle/>
          <a:p>
            <a:pPr>
              <a:lnSpc>
                <a:spcPct val="150000"/>
              </a:lnSpc>
            </a:pPr>
            <a:r>
              <a:rPr lang="vi-VN" sz="2800">
                <a:latin typeface="+mj-lt"/>
              </a:rPr>
              <a:t>Chương 1. Tổng quan</a:t>
            </a:r>
          </a:p>
          <a:p>
            <a:pPr>
              <a:lnSpc>
                <a:spcPct val="150000"/>
              </a:lnSpc>
            </a:pPr>
            <a:r>
              <a:rPr lang="vi-VN" sz="2800">
                <a:latin typeface="+mj-lt"/>
              </a:rPr>
              <a:t>Chương 2. Nghiên cứu lý thuyết</a:t>
            </a:r>
          </a:p>
          <a:p>
            <a:pPr>
              <a:lnSpc>
                <a:spcPct val="150000"/>
              </a:lnSpc>
            </a:pPr>
            <a:r>
              <a:rPr lang="vi-VN" sz="2800">
                <a:latin typeface="+mj-lt"/>
              </a:rPr>
              <a:t>Chương 3</a:t>
            </a:r>
            <a:r>
              <a:rPr lang="vi-VN" sz="2800" smtClean="0">
                <a:latin typeface="+mj-lt"/>
              </a:rPr>
              <a:t>.</a:t>
            </a:r>
            <a:r>
              <a:rPr lang="en-US" sz="2800" smtClean="0">
                <a:latin typeface="+mj-lt"/>
              </a:rPr>
              <a:t> </a:t>
            </a:r>
            <a:r>
              <a:rPr lang="vi-VN" sz="2800" smtClean="0">
                <a:latin typeface="+mj-lt"/>
              </a:rPr>
              <a:t>Hiện </a:t>
            </a:r>
            <a:r>
              <a:rPr lang="vi-VN" sz="2800">
                <a:latin typeface="+mj-lt"/>
              </a:rPr>
              <a:t>thực hóa nghiên cứu</a:t>
            </a:r>
          </a:p>
          <a:p>
            <a:pPr>
              <a:lnSpc>
                <a:spcPct val="150000"/>
              </a:lnSpc>
            </a:pPr>
            <a:r>
              <a:rPr lang="vi-VN" sz="2800">
                <a:latin typeface="+mj-lt"/>
              </a:rPr>
              <a:t>Chương 4</a:t>
            </a:r>
            <a:r>
              <a:rPr lang="vi-VN" sz="2800" smtClean="0">
                <a:latin typeface="+mj-lt"/>
              </a:rPr>
              <a:t>.</a:t>
            </a:r>
            <a:r>
              <a:rPr lang="en-US" sz="2800" smtClean="0">
                <a:latin typeface="+mj-lt"/>
              </a:rPr>
              <a:t> </a:t>
            </a:r>
            <a:r>
              <a:rPr lang="vi-VN" sz="2800" smtClean="0">
                <a:latin typeface="+mj-lt"/>
              </a:rPr>
              <a:t>Kết </a:t>
            </a:r>
            <a:r>
              <a:rPr lang="vi-VN" sz="2800">
                <a:latin typeface="+mj-lt"/>
              </a:rPr>
              <a:t>quả đạt được </a:t>
            </a:r>
          </a:p>
          <a:p>
            <a:pPr>
              <a:lnSpc>
                <a:spcPct val="150000"/>
              </a:lnSpc>
            </a:pPr>
            <a:r>
              <a:rPr lang="vi-VN" sz="2800">
                <a:latin typeface="+mj-lt"/>
              </a:rPr>
              <a:t>Chương 5. Kết luận và hướng phát triển</a:t>
            </a:r>
          </a:p>
        </p:txBody>
      </p:sp>
    </p:spTree>
    <p:extLst>
      <p:ext uri="{BB962C8B-B14F-4D97-AF65-F5344CB8AC3E}">
        <p14:creationId xmlns:p14="http://schemas.microsoft.com/office/powerpoint/2010/main" val="30780528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48267" y="1125196"/>
            <a:ext cx="13042821" cy="1417558"/>
          </a:xfrm>
          <a:prstGeom prst="rect">
            <a:avLst/>
          </a:prstGeom>
          <a:noFill/>
        </p:spPr>
        <p:txBody>
          <a:bodyPr wrap="square" lIns="0" tIns="0" rIns="0" bIns="0" rtlCol="0" anchor="t"/>
          <a:lstStyle/>
          <a:p>
            <a:pPr marL="0" indent="0">
              <a:lnSpc>
                <a:spcPts val="5550"/>
              </a:lnSpc>
              <a:buNone/>
            </a:pPr>
            <a:r>
              <a:rPr lang="en-US" sz="4450" b="1">
                <a:solidFill>
                  <a:srgbClr val="333F70"/>
                </a:solidFill>
                <a:latin typeface="Unbounded Bold" pitchFamily="34" charset="0"/>
                <a:ea typeface="Unbounded Bold" pitchFamily="34" charset="-122"/>
                <a:cs typeface="Unbounded Bold" pitchFamily="34" charset="-120"/>
              </a:rPr>
              <a:t>Lý do chọn đề tài và nội dung nghiên cứu</a:t>
            </a:r>
            <a:endParaRPr lang="en-US" sz="4450"/>
          </a:p>
        </p:txBody>
      </p:sp>
      <p:sp>
        <p:nvSpPr>
          <p:cNvPr id="3" name="Text 1"/>
          <p:cNvSpPr/>
          <p:nvPr/>
        </p:nvSpPr>
        <p:spPr>
          <a:xfrm>
            <a:off x="1280174" y="2660849"/>
            <a:ext cx="2953941" cy="354330"/>
          </a:xfrm>
          <a:prstGeom prst="rect">
            <a:avLst/>
          </a:prstGeom>
          <a:noFill/>
        </p:spPr>
        <p:txBody>
          <a:bodyPr wrap="none" lIns="0" tIns="0" rIns="0" bIns="0" rtlCol="0" anchor="t"/>
          <a:lstStyle/>
          <a:p>
            <a:pPr marL="0" indent="0">
              <a:lnSpc>
                <a:spcPts val="2750"/>
              </a:lnSpc>
              <a:buNone/>
            </a:pPr>
            <a:r>
              <a:rPr lang="en-US" sz="2400" b="1">
                <a:solidFill>
                  <a:srgbClr val="333F70"/>
                </a:solidFill>
                <a:latin typeface="Unbounded Bold" pitchFamily="34" charset="0"/>
                <a:ea typeface="Unbounded Bold" pitchFamily="34" charset="-122"/>
                <a:cs typeface="Unbounded Bold" pitchFamily="34" charset="-120"/>
              </a:rPr>
              <a:t>Lý do chọn đề tài</a:t>
            </a:r>
            <a:endParaRPr lang="en-US" sz="2400"/>
          </a:p>
        </p:txBody>
      </p:sp>
      <p:sp>
        <p:nvSpPr>
          <p:cNvPr id="4" name="Text 2"/>
          <p:cNvSpPr/>
          <p:nvPr/>
        </p:nvSpPr>
        <p:spPr>
          <a:xfrm>
            <a:off x="1212081" y="3487605"/>
            <a:ext cx="5363817" cy="2417083"/>
          </a:xfrm>
          <a:prstGeom prst="rect">
            <a:avLst/>
          </a:prstGeom>
          <a:noFill/>
        </p:spPr>
        <p:txBody>
          <a:bodyPr wrap="square" lIns="0" tIns="0" rIns="0" bIns="0" rtlCol="0" anchor="t"/>
          <a:lstStyle/>
          <a:p>
            <a:pPr marL="0" indent="0">
              <a:lnSpc>
                <a:spcPts val="2850"/>
              </a:lnSpc>
              <a:buNone/>
            </a:pPr>
            <a:r>
              <a:rPr lang="en-US" sz="1750" err="1" smtClean="0">
                <a:solidFill>
                  <a:srgbClr val="333F70"/>
                </a:solidFill>
                <a:latin typeface="Open Sans" pitchFamily="34" charset="0"/>
                <a:ea typeface="Open Sans" pitchFamily="34" charset="-122"/>
                <a:cs typeface="Open Sans" pitchFamily="34" charset="-120"/>
              </a:rPr>
              <a:t>Hiện</a:t>
            </a:r>
            <a:r>
              <a:rPr lang="en-US" sz="1750" smtClean="0">
                <a:solidFill>
                  <a:srgbClr val="333F70"/>
                </a:solidFill>
                <a:latin typeface="Open Sans" pitchFamily="34" charset="0"/>
                <a:ea typeface="Open Sans" pitchFamily="34" charset="-122"/>
                <a:cs typeface="Open Sans" pitchFamily="34" charset="-120"/>
              </a:rPr>
              <a:t> nay </a:t>
            </a:r>
            <a:r>
              <a:rPr lang="en-US" sz="1750" err="1" smtClean="0">
                <a:solidFill>
                  <a:srgbClr val="333F70"/>
                </a:solidFill>
                <a:latin typeface="Open Sans" pitchFamily="34" charset="0"/>
                <a:ea typeface="Open Sans" pitchFamily="34" charset="-122"/>
                <a:cs typeface="Open Sans" pitchFamily="34" charset="-120"/>
              </a:rPr>
              <a:t>trên</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thị</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trường</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có</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rất</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nhiều</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mẫu</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điện</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thoại</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nhưng</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có</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loại</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giá</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rất</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cao</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có</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loại</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giá</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không</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cao</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nhưng</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lại</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mang</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lại</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trải</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nghiệm</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rất</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kém</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vì</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thế</a:t>
            </a:r>
            <a:r>
              <a:rPr lang="en-US" sz="1750" smtClean="0">
                <a:solidFill>
                  <a:srgbClr val="333F70"/>
                </a:solidFill>
                <a:latin typeface="Open Sans" pitchFamily="34" charset="0"/>
                <a:ea typeface="Open Sans" pitchFamily="34" charset="-122"/>
                <a:cs typeface="Open Sans" pitchFamily="34" charset="-120"/>
              </a:rPr>
              <a:t> website </a:t>
            </a:r>
            <a:r>
              <a:rPr lang="en-US" sz="1750" err="1" smtClean="0">
                <a:solidFill>
                  <a:srgbClr val="333F70"/>
                </a:solidFill>
                <a:latin typeface="Open Sans" pitchFamily="34" charset="0"/>
                <a:ea typeface="Open Sans" pitchFamily="34" charset="-122"/>
                <a:cs typeface="Open Sans" pitchFamily="34" charset="-120"/>
              </a:rPr>
              <a:t>giới</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thiệu</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điện</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thoại</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cho</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sinh</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viên</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ra</a:t>
            </a:r>
            <a:r>
              <a:rPr lang="en-US" sz="175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được</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xây</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dựng</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để</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sinh</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viên</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có</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thể</a:t>
            </a:r>
            <a:r>
              <a:rPr lang="en-US" sz="1750" smtClean="0">
                <a:solidFill>
                  <a:srgbClr val="333F70"/>
                </a:solidFill>
                <a:latin typeface="Open Sans" pitchFamily="34" charset="0"/>
                <a:ea typeface="Open Sans" pitchFamily="34" charset="-122"/>
                <a:cs typeface="Open Sans" pitchFamily="34" charset="-120"/>
              </a:rPr>
              <a:t> tìm </a:t>
            </a:r>
            <a:r>
              <a:rPr lang="en-US" sz="1750" err="1" smtClean="0">
                <a:solidFill>
                  <a:srgbClr val="333F70"/>
                </a:solidFill>
                <a:latin typeface="Open Sans" pitchFamily="34" charset="0"/>
                <a:ea typeface="Open Sans" pitchFamily="34" charset="-122"/>
                <a:cs typeface="Open Sans" pitchFamily="34" charset="-120"/>
              </a:rPr>
              <a:t>được</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các</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mẫu</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điện</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thoại</a:t>
            </a:r>
            <a:r>
              <a:rPr lang="en-US" sz="1750" smtClean="0">
                <a:solidFill>
                  <a:srgbClr val="333F70"/>
                </a:solidFill>
                <a:latin typeface="Open Sans" pitchFamily="34" charset="0"/>
                <a:ea typeface="Open Sans" pitchFamily="34" charset="-122"/>
                <a:cs typeface="Open Sans" pitchFamily="34" charset="-120"/>
              </a:rPr>
              <a:t> </a:t>
            </a:r>
            <a:r>
              <a:rPr lang="en-US" sz="1750" err="1" smtClean="0">
                <a:solidFill>
                  <a:srgbClr val="333F70"/>
                </a:solidFill>
                <a:latin typeface="Open Sans" pitchFamily="34" charset="0"/>
                <a:ea typeface="Open Sans" pitchFamily="34" charset="-122"/>
                <a:cs typeface="Open Sans" pitchFamily="34" charset="-120"/>
              </a:rPr>
              <a:t>phù</a:t>
            </a:r>
            <a:r>
              <a:rPr lang="en-US" sz="1750" smtClean="0">
                <a:solidFill>
                  <a:srgbClr val="333F70"/>
                </a:solidFill>
                <a:latin typeface="Open Sans" pitchFamily="34" charset="0"/>
                <a:ea typeface="Open Sans" pitchFamily="34" charset="-122"/>
                <a:cs typeface="Open Sans" pitchFamily="34" charset="-120"/>
              </a:rPr>
              <a:t> hợp.</a:t>
            </a:r>
            <a:endParaRPr lang="en-US" sz="1750"/>
          </a:p>
        </p:txBody>
      </p:sp>
      <p:sp>
        <p:nvSpPr>
          <p:cNvPr id="5" name="Text 3"/>
          <p:cNvSpPr/>
          <p:nvPr/>
        </p:nvSpPr>
        <p:spPr>
          <a:xfrm>
            <a:off x="7599521" y="2660849"/>
            <a:ext cx="3583543" cy="354330"/>
          </a:xfrm>
          <a:prstGeom prst="rect">
            <a:avLst/>
          </a:prstGeom>
          <a:noFill/>
        </p:spPr>
        <p:txBody>
          <a:bodyPr wrap="none" lIns="0" tIns="0" rIns="0" bIns="0" rtlCol="0" anchor="t"/>
          <a:lstStyle/>
          <a:p>
            <a:pPr marL="0" indent="0">
              <a:lnSpc>
                <a:spcPts val="2750"/>
              </a:lnSpc>
              <a:buNone/>
            </a:pPr>
            <a:r>
              <a:rPr lang="en-US" sz="2400" b="1">
                <a:solidFill>
                  <a:srgbClr val="333F70"/>
                </a:solidFill>
                <a:latin typeface="Unbounded Bold" pitchFamily="34" charset="0"/>
                <a:ea typeface="Unbounded Bold" pitchFamily="34" charset="-122"/>
                <a:cs typeface="Unbounded Bold" pitchFamily="34" charset="-120"/>
              </a:rPr>
              <a:t>Nội dung nghiên cứu</a:t>
            </a:r>
            <a:endParaRPr lang="en-US" sz="2400"/>
          </a:p>
        </p:txBody>
      </p:sp>
      <p:sp>
        <p:nvSpPr>
          <p:cNvPr id="6" name="Text 4"/>
          <p:cNvSpPr/>
          <p:nvPr/>
        </p:nvSpPr>
        <p:spPr>
          <a:xfrm>
            <a:off x="7482789" y="3487605"/>
            <a:ext cx="5484181" cy="1936337"/>
          </a:xfrm>
          <a:prstGeom prst="rect">
            <a:avLst/>
          </a:prstGeom>
          <a:noFill/>
        </p:spPr>
        <p:txBody>
          <a:bodyPr wrap="square" lIns="0" tIns="0" rIns="0" bIns="0" rtlCol="0" anchor="t"/>
          <a:lstStyle/>
          <a:p>
            <a:pPr marL="0" indent="0">
              <a:lnSpc>
                <a:spcPts val="2850"/>
              </a:lnSpc>
              <a:buNone/>
            </a:pPr>
            <a:r>
              <a:rPr lang="en-US" sz="1750" err="1">
                <a:solidFill>
                  <a:srgbClr val="333F70"/>
                </a:solidFill>
                <a:latin typeface="Open Sans" pitchFamily="34" charset="0"/>
                <a:ea typeface="Open Sans" pitchFamily="34" charset="-122"/>
                <a:cs typeface="Open Sans" pitchFamily="34" charset="-120"/>
              </a:rPr>
              <a:t>Nghiên</a:t>
            </a:r>
            <a:r>
              <a:rPr lang="en-US" sz="1750">
                <a:solidFill>
                  <a:srgbClr val="333F70"/>
                </a:solidFill>
                <a:latin typeface="Open Sans" pitchFamily="34" charset="0"/>
                <a:ea typeface="Open Sans" pitchFamily="34" charset="-122"/>
                <a:cs typeface="Open Sans" pitchFamily="34" charset="-120"/>
              </a:rPr>
              <a:t> </a:t>
            </a:r>
            <a:r>
              <a:rPr lang="en-US" sz="1750" err="1">
                <a:solidFill>
                  <a:srgbClr val="333F70"/>
                </a:solidFill>
                <a:latin typeface="Open Sans" pitchFamily="34" charset="0"/>
                <a:ea typeface="Open Sans" pitchFamily="34" charset="-122"/>
                <a:cs typeface="Open Sans" pitchFamily="34" charset="-120"/>
              </a:rPr>
              <a:t>cứu</a:t>
            </a:r>
            <a:r>
              <a:rPr lang="en-US" sz="1750">
                <a:solidFill>
                  <a:srgbClr val="333F70"/>
                </a:solidFill>
                <a:latin typeface="Open Sans" pitchFamily="34" charset="0"/>
                <a:ea typeface="Open Sans" pitchFamily="34" charset="-122"/>
                <a:cs typeface="Open Sans" pitchFamily="34" charset="-120"/>
              </a:rPr>
              <a:t> </a:t>
            </a:r>
            <a:r>
              <a:rPr lang="en-US" sz="1750" err="1">
                <a:solidFill>
                  <a:srgbClr val="333F70"/>
                </a:solidFill>
                <a:latin typeface="Open Sans" pitchFamily="34" charset="0"/>
                <a:ea typeface="Open Sans" pitchFamily="34" charset="-122"/>
                <a:cs typeface="Open Sans" pitchFamily="34" charset="-120"/>
              </a:rPr>
              <a:t>phân</a:t>
            </a:r>
            <a:r>
              <a:rPr lang="en-US" sz="1750">
                <a:solidFill>
                  <a:srgbClr val="333F70"/>
                </a:solidFill>
                <a:latin typeface="Open Sans" pitchFamily="34" charset="0"/>
                <a:ea typeface="Open Sans" pitchFamily="34" charset="-122"/>
                <a:cs typeface="Open Sans" pitchFamily="34" charset="-120"/>
              </a:rPr>
              <a:t> </a:t>
            </a:r>
            <a:r>
              <a:rPr lang="en-US" sz="1750" err="1">
                <a:solidFill>
                  <a:srgbClr val="333F70"/>
                </a:solidFill>
                <a:latin typeface="Open Sans" pitchFamily="34" charset="0"/>
                <a:ea typeface="Open Sans" pitchFamily="34" charset="-122"/>
                <a:cs typeface="Open Sans" pitchFamily="34" charset="-120"/>
              </a:rPr>
              <a:t>tích</a:t>
            </a:r>
            <a:r>
              <a:rPr lang="en-US" sz="1750">
                <a:solidFill>
                  <a:srgbClr val="333F70"/>
                </a:solidFill>
                <a:latin typeface="Open Sans" pitchFamily="34" charset="0"/>
                <a:ea typeface="Open Sans" pitchFamily="34" charset="-122"/>
                <a:cs typeface="Open Sans" pitchFamily="34" charset="-120"/>
              </a:rPr>
              <a:t> </a:t>
            </a:r>
            <a:r>
              <a:rPr lang="en-US" sz="1750" err="1">
                <a:solidFill>
                  <a:srgbClr val="333F70"/>
                </a:solidFill>
                <a:latin typeface="Open Sans" pitchFamily="34" charset="0"/>
                <a:ea typeface="Open Sans" pitchFamily="34" charset="-122"/>
                <a:cs typeface="Open Sans" pitchFamily="34" charset="-120"/>
              </a:rPr>
              <a:t>nhu</a:t>
            </a:r>
            <a:r>
              <a:rPr lang="en-US" sz="1750">
                <a:solidFill>
                  <a:srgbClr val="333F70"/>
                </a:solidFill>
                <a:latin typeface="Open Sans" pitchFamily="34" charset="0"/>
                <a:ea typeface="Open Sans" pitchFamily="34" charset="-122"/>
                <a:cs typeface="Open Sans" pitchFamily="34" charset="-120"/>
              </a:rPr>
              <a:t> </a:t>
            </a:r>
            <a:r>
              <a:rPr lang="en-US" sz="1750" err="1">
                <a:solidFill>
                  <a:srgbClr val="333F70"/>
                </a:solidFill>
                <a:latin typeface="Open Sans" pitchFamily="34" charset="0"/>
                <a:ea typeface="Open Sans" pitchFamily="34" charset="-122"/>
                <a:cs typeface="Open Sans" pitchFamily="34" charset="-120"/>
              </a:rPr>
              <a:t>cầu</a:t>
            </a:r>
            <a:r>
              <a:rPr lang="en-US" sz="1750">
                <a:solidFill>
                  <a:srgbClr val="333F70"/>
                </a:solidFill>
                <a:latin typeface="Open Sans" pitchFamily="34" charset="0"/>
                <a:ea typeface="Open Sans" pitchFamily="34" charset="-122"/>
                <a:cs typeface="Open Sans" pitchFamily="34" charset="-120"/>
              </a:rPr>
              <a:t> </a:t>
            </a:r>
            <a:r>
              <a:rPr lang="en-US" sz="1750" smtClean="0">
                <a:solidFill>
                  <a:srgbClr val="333F70"/>
                </a:solidFill>
                <a:latin typeface="Open Sans" pitchFamily="34" charset="0"/>
                <a:ea typeface="Open Sans" pitchFamily="34" charset="-122"/>
                <a:cs typeface="Open Sans" pitchFamily="34" charset="-120"/>
              </a:rPr>
              <a:t>của sinh viên, các mẫu điện thoại hiện nay với giá tiền ưu điểm phù hợp cho sinh viên, thiết </a:t>
            </a:r>
            <a:r>
              <a:rPr lang="en-US" sz="1750" err="1">
                <a:solidFill>
                  <a:srgbClr val="333F70"/>
                </a:solidFill>
                <a:latin typeface="Open Sans" pitchFamily="34" charset="0"/>
                <a:ea typeface="Open Sans" pitchFamily="34" charset="-122"/>
                <a:cs typeface="Open Sans" pitchFamily="34" charset="-120"/>
              </a:rPr>
              <a:t>kế</a:t>
            </a:r>
            <a:r>
              <a:rPr lang="en-US" sz="1750">
                <a:solidFill>
                  <a:srgbClr val="333F70"/>
                </a:solidFill>
                <a:latin typeface="Open Sans" pitchFamily="34" charset="0"/>
                <a:ea typeface="Open Sans" pitchFamily="34" charset="-122"/>
                <a:cs typeface="Open Sans" pitchFamily="34" charset="-120"/>
              </a:rPr>
              <a:t> </a:t>
            </a:r>
            <a:r>
              <a:rPr lang="en-US" sz="1750" err="1">
                <a:solidFill>
                  <a:srgbClr val="333F70"/>
                </a:solidFill>
                <a:latin typeface="Open Sans" pitchFamily="34" charset="0"/>
                <a:ea typeface="Open Sans" pitchFamily="34" charset="-122"/>
                <a:cs typeface="Open Sans" pitchFamily="34" charset="-120"/>
              </a:rPr>
              <a:t>giao</a:t>
            </a:r>
            <a:r>
              <a:rPr lang="en-US" sz="1750">
                <a:solidFill>
                  <a:srgbClr val="333F70"/>
                </a:solidFill>
                <a:latin typeface="Open Sans" pitchFamily="34" charset="0"/>
                <a:ea typeface="Open Sans" pitchFamily="34" charset="-122"/>
                <a:cs typeface="Open Sans" pitchFamily="34" charset="-120"/>
              </a:rPr>
              <a:t> </a:t>
            </a:r>
            <a:r>
              <a:rPr lang="en-US" sz="1750" err="1">
                <a:solidFill>
                  <a:srgbClr val="333F70"/>
                </a:solidFill>
                <a:latin typeface="Open Sans" pitchFamily="34" charset="0"/>
                <a:ea typeface="Open Sans" pitchFamily="34" charset="-122"/>
                <a:cs typeface="Open Sans" pitchFamily="34" charset="-120"/>
              </a:rPr>
              <a:t>diện</a:t>
            </a:r>
            <a:r>
              <a:rPr lang="en-US" sz="1750">
                <a:solidFill>
                  <a:srgbClr val="333F70"/>
                </a:solidFill>
                <a:latin typeface="Open Sans" pitchFamily="34" charset="0"/>
                <a:ea typeface="Open Sans" pitchFamily="34" charset="-122"/>
                <a:cs typeface="Open Sans" pitchFamily="34" charset="-120"/>
              </a:rPr>
              <a:t> </a:t>
            </a:r>
            <a:r>
              <a:rPr lang="en-US" sz="1750" smtClean="0">
                <a:solidFill>
                  <a:srgbClr val="333F70"/>
                </a:solidFill>
                <a:latin typeface="Open Sans" pitchFamily="34" charset="0"/>
                <a:ea typeface="Open Sans" pitchFamily="34" charset="-122"/>
                <a:cs typeface="Open Sans" pitchFamily="34" charset="-120"/>
              </a:rPr>
              <a:t>website thân thiện dễ sử dụng, </a:t>
            </a:r>
            <a:r>
              <a:rPr lang="en-US" sz="1750" err="1">
                <a:solidFill>
                  <a:srgbClr val="333F70"/>
                </a:solidFill>
                <a:latin typeface="Open Sans" pitchFamily="34" charset="0"/>
                <a:ea typeface="Open Sans" pitchFamily="34" charset="-122"/>
                <a:cs typeface="Open Sans" pitchFamily="34" charset="-120"/>
              </a:rPr>
              <a:t>tối</a:t>
            </a:r>
            <a:r>
              <a:rPr lang="en-US" sz="1750">
                <a:solidFill>
                  <a:srgbClr val="333F70"/>
                </a:solidFill>
                <a:latin typeface="Open Sans" pitchFamily="34" charset="0"/>
                <a:ea typeface="Open Sans" pitchFamily="34" charset="-122"/>
                <a:cs typeface="Open Sans" pitchFamily="34" charset="-120"/>
              </a:rPr>
              <a:t> </a:t>
            </a:r>
            <a:r>
              <a:rPr lang="en-US" sz="1750" err="1">
                <a:solidFill>
                  <a:srgbClr val="333F70"/>
                </a:solidFill>
                <a:latin typeface="Open Sans" pitchFamily="34" charset="0"/>
                <a:ea typeface="Open Sans" pitchFamily="34" charset="-122"/>
                <a:cs typeface="Open Sans" pitchFamily="34" charset="-120"/>
              </a:rPr>
              <a:t>ưu</a:t>
            </a:r>
            <a:r>
              <a:rPr lang="en-US" sz="1750">
                <a:solidFill>
                  <a:srgbClr val="333F70"/>
                </a:solidFill>
                <a:latin typeface="Open Sans" pitchFamily="34" charset="0"/>
                <a:ea typeface="Open Sans" pitchFamily="34" charset="-122"/>
                <a:cs typeface="Open Sans" pitchFamily="34" charset="-120"/>
              </a:rPr>
              <a:t> </a:t>
            </a:r>
            <a:r>
              <a:rPr lang="en-US" sz="1750" err="1">
                <a:solidFill>
                  <a:srgbClr val="333F70"/>
                </a:solidFill>
                <a:latin typeface="Open Sans" pitchFamily="34" charset="0"/>
                <a:ea typeface="Open Sans" pitchFamily="34" charset="-122"/>
                <a:cs typeface="Open Sans" pitchFamily="34" charset="-120"/>
              </a:rPr>
              <a:t>hóa</a:t>
            </a:r>
            <a:r>
              <a:rPr lang="en-US" sz="1750">
                <a:solidFill>
                  <a:srgbClr val="333F70"/>
                </a:solidFill>
                <a:latin typeface="Open Sans" pitchFamily="34" charset="0"/>
                <a:ea typeface="Open Sans" pitchFamily="34" charset="-122"/>
                <a:cs typeface="Open Sans" pitchFamily="34" charset="-120"/>
              </a:rPr>
              <a:t> </a:t>
            </a:r>
            <a:r>
              <a:rPr lang="en-US" sz="1750" err="1">
                <a:solidFill>
                  <a:srgbClr val="333F70"/>
                </a:solidFill>
                <a:latin typeface="Open Sans" pitchFamily="34" charset="0"/>
                <a:ea typeface="Open Sans" pitchFamily="34" charset="-122"/>
                <a:cs typeface="Open Sans" pitchFamily="34" charset="-120"/>
              </a:rPr>
              <a:t>trải</a:t>
            </a:r>
            <a:r>
              <a:rPr lang="en-US" sz="1750">
                <a:solidFill>
                  <a:srgbClr val="333F70"/>
                </a:solidFill>
                <a:latin typeface="Open Sans" pitchFamily="34" charset="0"/>
                <a:ea typeface="Open Sans" pitchFamily="34" charset="-122"/>
                <a:cs typeface="Open Sans" pitchFamily="34" charset="-120"/>
              </a:rPr>
              <a:t> </a:t>
            </a:r>
            <a:r>
              <a:rPr lang="en-US" sz="1750" err="1">
                <a:solidFill>
                  <a:srgbClr val="333F70"/>
                </a:solidFill>
                <a:latin typeface="Open Sans" pitchFamily="34" charset="0"/>
                <a:ea typeface="Open Sans" pitchFamily="34" charset="-122"/>
                <a:cs typeface="Open Sans" pitchFamily="34" charset="-120"/>
              </a:rPr>
              <a:t>nghiệm</a:t>
            </a:r>
            <a:r>
              <a:rPr lang="en-US" sz="1750">
                <a:solidFill>
                  <a:srgbClr val="333F70"/>
                </a:solidFill>
                <a:latin typeface="Open Sans" pitchFamily="34" charset="0"/>
                <a:ea typeface="Open Sans" pitchFamily="34" charset="-122"/>
                <a:cs typeface="Open Sans" pitchFamily="34" charset="-120"/>
              </a:rPr>
              <a:t> </a:t>
            </a:r>
            <a:r>
              <a:rPr lang="en-US" sz="1750" err="1">
                <a:solidFill>
                  <a:srgbClr val="333F70"/>
                </a:solidFill>
                <a:latin typeface="Open Sans" pitchFamily="34" charset="0"/>
                <a:ea typeface="Open Sans" pitchFamily="34" charset="-122"/>
                <a:cs typeface="Open Sans" pitchFamily="34" charset="-120"/>
              </a:rPr>
              <a:t>người</a:t>
            </a:r>
            <a:r>
              <a:rPr lang="en-US" sz="1750">
                <a:solidFill>
                  <a:srgbClr val="333F70"/>
                </a:solidFill>
                <a:latin typeface="Open Sans" pitchFamily="34" charset="0"/>
                <a:ea typeface="Open Sans" pitchFamily="34" charset="-122"/>
                <a:cs typeface="Open Sans" pitchFamily="34" charset="-120"/>
              </a:rPr>
              <a:t> </a:t>
            </a:r>
            <a:r>
              <a:rPr lang="en-US" sz="1750" smtClean="0">
                <a:solidFill>
                  <a:srgbClr val="333F70"/>
                </a:solidFill>
                <a:latin typeface="Open Sans" pitchFamily="34" charset="0"/>
                <a:ea typeface="Open Sans" pitchFamily="34" charset="-122"/>
                <a:cs typeface="Open Sans" pitchFamily="34" charset="-120"/>
              </a:rPr>
              <a:t>dùng.</a:t>
            </a:r>
            <a:endParaRPr lang="en-US" sz="175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795117" y="1032260"/>
            <a:ext cx="9303520" cy="796541"/>
          </a:xfrm>
          <a:prstGeom prst="rect">
            <a:avLst/>
          </a:prstGeom>
          <a:noFill/>
        </p:spPr>
        <p:txBody>
          <a:bodyPr wrap="square" lIns="0" tIns="0" rIns="0" bIns="0" rtlCol="0" anchor="t"/>
          <a:lstStyle/>
          <a:p>
            <a:pPr marL="0" indent="0">
              <a:lnSpc>
                <a:spcPts val="5550"/>
              </a:lnSpc>
              <a:buNone/>
            </a:pPr>
            <a:r>
              <a:rPr lang="en-US" sz="4450" b="1" smtClean="0">
                <a:solidFill>
                  <a:srgbClr val="333F70"/>
                </a:solidFill>
                <a:latin typeface="Unbounded Bold" pitchFamily="34" charset="0"/>
                <a:ea typeface="Unbounded Bold" pitchFamily="34" charset="-122"/>
              </a:rPr>
              <a:t>Chương 1. Tổng quan về website</a:t>
            </a:r>
            <a:endParaRPr lang="en-US" sz="4450"/>
          </a:p>
        </p:txBody>
      </p:sp>
      <p:sp>
        <p:nvSpPr>
          <p:cNvPr id="13" name="Content Placeholder 2"/>
          <p:cNvSpPr>
            <a:spLocks noGrp="1"/>
          </p:cNvSpPr>
          <p:nvPr/>
        </p:nvSpPr>
        <p:spPr>
          <a:xfrm>
            <a:off x="1606356" y="2315183"/>
            <a:ext cx="10329482" cy="40804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sz="2400" smtClean="0">
                <a:latin typeface="Times New Roman" panose="02020603050405020304" charset="0"/>
                <a:cs typeface="Times New Roman" panose="02020603050405020304" charset="0"/>
              </a:rPr>
              <a:t>	</a:t>
            </a:r>
            <a:r>
              <a:rPr lang="vi-VN" sz="2200" smtClean="0">
                <a:latin typeface="Times New Roman" panose="02020603050405020304" charset="0"/>
                <a:cs typeface="Times New Roman" panose="02020603050405020304" charset="0"/>
              </a:rPr>
              <a:t>Đề </a:t>
            </a:r>
            <a:r>
              <a:rPr lang="vi-VN" sz="2200" dirty="0">
                <a:latin typeface="Times New Roman" panose="02020603050405020304" charset="0"/>
                <a:cs typeface="Times New Roman" panose="02020603050405020304" charset="0"/>
              </a:rPr>
              <a:t>tài tập trung vào </a:t>
            </a:r>
            <a:r>
              <a:rPr lang="vi-VN" sz="2200">
                <a:latin typeface="Times New Roman" panose="02020603050405020304" charset="0"/>
                <a:cs typeface="Times New Roman" panose="02020603050405020304" charset="0"/>
              </a:rPr>
              <a:t>thiết </a:t>
            </a:r>
            <a:r>
              <a:rPr lang="vi-VN" sz="2200" smtClean="0">
                <a:latin typeface="Times New Roman" panose="02020603050405020304" charset="0"/>
                <a:cs typeface="Times New Roman" panose="02020603050405020304" charset="0"/>
              </a:rPr>
              <a:t>kế </a:t>
            </a:r>
            <a:r>
              <a:rPr lang="vi-VN" sz="2200" dirty="0" err="1">
                <a:latin typeface="Times New Roman" panose="02020603050405020304" charset="0"/>
                <a:cs typeface="Times New Roman" panose="02020603050405020304" charset="0"/>
              </a:rPr>
              <a:t>website</a:t>
            </a:r>
            <a:r>
              <a:rPr lang="vi-VN" sz="2200" dirty="0">
                <a:latin typeface="Times New Roman" panose="02020603050405020304" charset="0"/>
                <a:cs typeface="Times New Roman" panose="02020603050405020304" charset="0"/>
              </a:rPr>
              <a:t> giới </a:t>
            </a:r>
            <a:r>
              <a:rPr lang="vi-VN" sz="2200">
                <a:latin typeface="Times New Roman" panose="02020603050405020304" charset="0"/>
                <a:cs typeface="Times New Roman" panose="02020603050405020304" charset="0"/>
              </a:rPr>
              <a:t>thiệu </a:t>
            </a:r>
            <a:r>
              <a:rPr lang="en-US" sz="2200" smtClean="0">
                <a:latin typeface="Times New Roman" panose="02020603050405020304" charset="0"/>
                <a:cs typeface="Times New Roman" panose="02020603050405020304" charset="0"/>
              </a:rPr>
              <a:t>các mẫu điện thoại phù hợp cho sinh viên </a:t>
            </a:r>
            <a:r>
              <a:rPr lang="vi-VN" sz="2200" smtClean="0">
                <a:latin typeface="Times New Roman" panose="02020603050405020304" charset="0"/>
                <a:cs typeface="Times New Roman" panose="02020603050405020304" charset="0"/>
              </a:rPr>
              <a:t>bằng</a:t>
            </a:r>
            <a:r>
              <a:rPr lang="en-US" sz="2200" smtClean="0">
                <a:latin typeface="Times New Roman" panose="02020603050405020304" charset="0"/>
                <a:cs typeface="Times New Roman" panose="02020603050405020304" charset="0"/>
              </a:rPr>
              <a:t> các ngôn ngữ</a:t>
            </a:r>
            <a:r>
              <a:rPr lang="vi-VN" sz="2200" smtClean="0">
                <a:latin typeface="Times New Roman" panose="02020603050405020304" charset="0"/>
                <a:cs typeface="Times New Roman" panose="02020603050405020304" charset="0"/>
              </a:rPr>
              <a:t> </a:t>
            </a:r>
            <a:r>
              <a:rPr lang="vi-VN" sz="2200" dirty="0">
                <a:latin typeface="Times New Roman" panose="02020603050405020304" charset="0"/>
                <a:cs typeface="Times New Roman" panose="02020603050405020304" charset="0"/>
              </a:rPr>
              <a:t>HTML, CSS, </a:t>
            </a:r>
            <a:r>
              <a:rPr lang="vi-VN" sz="2200" dirty="0" err="1">
                <a:latin typeface="Times New Roman" panose="02020603050405020304" charset="0"/>
                <a:cs typeface="Times New Roman" panose="02020603050405020304" charset="0"/>
              </a:rPr>
              <a:t>JavaScript</a:t>
            </a:r>
            <a:r>
              <a:rPr lang="vi-VN" sz="2200" dirty="0">
                <a:latin typeface="Times New Roman" panose="02020603050405020304" charset="0"/>
                <a:cs typeface="Times New Roman" panose="02020603050405020304" charset="0"/>
              </a:rPr>
              <a:t>, và </a:t>
            </a:r>
            <a:r>
              <a:rPr lang="vi-VN" sz="2200" err="1">
                <a:latin typeface="Times New Roman" panose="02020603050405020304" charset="0"/>
                <a:cs typeface="Times New Roman" panose="02020603050405020304" charset="0"/>
              </a:rPr>
              <a:t>framework</a:t>
            </a:r>
            <a:r>
              <a:rPr lang="vi-VN" sz="2200">
                <a:latin typeface="Times New Roman" panose="02020603050405020304" charset="0"/>
                <a:cs typeface="Times New Roman" panose="02020603050405020304" charset="0"/>
              </a:rPr>
              <a:t> </a:t>
            </a:r>
            <a:r>
              <a:rPr lang="vi-VN" sz="2200" smtClean="0">
                <a:latin typeface="Times New Roman" panose="02020603050405020304" charset="0"/>
                <a:cs typeface="Times New Roman" panose="02020603050405020304" charset="0"/>
              </a:rPr>
              <a:t>Bootstrap.</a:t>
            </a:r>
            <a:endParaRPr lang="en-US" sz="2200" smtClean="0">
              <a:latin typeface="Times New Roman" panose="02020603050405020304" charset="0"/>
              <a:cs typeface="Times New Roman" panose="02020603050405020304" charset="0"/>
            </a:endParaRPr>
          </a:p>
          <a:p>
            <a:pPr>
              <a:buFont typeface="Wingdings" panose="05000000000000000000" pitchFamily="2" charset="2"/>
              <a:buChar char="Ø"/>
            </a:pPr>
            <a:r>
              <a:rPr lang="en-US" sz="2200">
                <a:latin typeface="Times New Roman" panose="02020603050405020304" charset="0"/>
                <a:cs typeface="Times New Roman" panose="02020603050405020304" charset="0"/>
              </a:rPr>
              <a:t>	</a:t>
            </a:r>
            <a:r>
              <a:rPr lang="vi-VN" sz="2200" smtClean="0">
                <a:latin typeface="Times New Roman" panose="02020603050405020304" charset="0"/>
                <a:cs typeface="Times New Roman" panose="02020603050405020304" charset="0"/>
              </a:rPr>
              <a:t>Website </a:t>
            </a:r>
            <a:r>
              <a:rPr lang="vi-VN" sz="2200" dirty="0">
                <a:latin typeface="Times New Roman" panose="02020603050405020304" charset="0"/>
                <a:cs typeface="Times New Roman" panose="02020603050405020304" charset="0"/>
              </a:rPr>
              <a:t>cung </a:t>
            </a:r>
            <a:r>
              <a:rPr lang="vi-VN" sz="2200">
                <a:latin typeface="Times New Roman" panose="02020603050405020304" charset="0"/>
                <a:cs typeface="Times New Roman" panose="02020603050405020304" charset="0"/>
              </a:rPr>
              <a:t>cấp </a:t>
            </a:r>
            <a:r>
              <a:rPr lang="vi-VN" sz="2200" smtClean="0">
                <a:latin typeface="Times New Roman" panose="02020603050405020304" charset="0"/>
                <a:cs typeface="Times New Roman" panose="02020603050405020304" charset="0"/>
              </a:rPr>
              <a:t>thông </a:t>
            </a:r>
            <a:r>
              <a:rPr lang="vi-VN" sz="2200" dirty="0">
                <a:latin typeface="Times New Roman" panose="02020603050405020304" charset="0"/>
                <a:cs typeface="Times New Roman" panose="02020603050405020304" charset="0"/>
              </a:rPr>
              <a:t>tin </a:t>
            </a:r>
            <a:r>
              <a:rPr lang="vi-VN" sz="2200">
                <a:latin typeface="Times New Roman" panose="02020603050405020304" charset="0"/>
                <a:cs typeface="Times New Roman" panose="02020603050405020304" charset="0"/>
              </a:rPr>
              <a:t>về </a:t>
            </a:r>
            <a:r>
              <a:rPr lang="en-US" sz="2200" smtClean="0">
                <a:latin typeface="Times New Roman" panose="02020603050405020304" charset="0"/>
                <a:cs typeface="Times New Roman" panose="02020603050405020304" charset="0"/>
              </a:rPr>
              <a:t>các mẫu điện thoại như: hình ảnh, giá tiền</a:t>
            </a:r>
            <a:r>
              <a:rPr lang="vi-VN" sz="2200" smtClean="0">
                <a:latin typeface="Times New Roman" panose="02020603050405020304" charset="0"/>
                <a:cs typeface="Times New Roman" panose="02020603050405020304" charset="0"/>
              </a:rPr>
              <a:t>,</a:t>
            </a:r>
            <a:r>
              <a:rPr lang="en-US" sz="2200" smtClean="0">
                <a:latin typeface="Times New Roman" panose="02020603050405020304" charset="0"/>
                <a:cs typeface="Times New Roman" panose="02020603050405020304" charset="0"/>
              </a:rPr>
              <a:t> thương hiệu, ưu điểm, cấu hình điện thoại</a:t>
            </a:r>
            <a:r>
              <a:rPr lang="vi-VN" sz="2200" smtClean="0">
                <a:latin typeface="Times New Roman" panose="02020603050405020304" charset="0"/>
                <a:cs typeface="Times New Roman" panose="02020603050405020304" charset="0"/>
              </a:rPr>
              <a:t>.</a:t>
            </a:r>
            <a:endParaRPr lang="en-US" sz="2200" smtClean="0">
              <a:latin typeface="Times New Roman" panose="02020603050405020304" charset="0"/>
              <a:cs typeface="Times New Roman" panose="02020603050405020304" charset="0"/>
            </a:endParaRPr>
          </a:p>
          <a:p>
            <a:pPr>
              <a:buFont typeface="Wingdings" panose="05000000000000000000" pitchFamily="2" charset="2"/>
              <a:buChar char="Ø"/>
            </a:pPr>
            <a:r>
              <a:rPr lang="en-US" sz="2200" smtClean="0">
                <a:latin typeface="Times New Roman" panose="02020603050405020304" charset="0"/>
                <a:cs typeface="Times New Roman" panose="02020603050405020304" charset="0"/>
              </a:rPr>
              <a:t>	</a:t>
            </a:r>
            <a:r>
              <a:rPr lang="vi-VN" sz="2200" smtClean="0">
                <a:latin typeface="Times New Roman" panose="02020603050405020304" charset="0"/>
                <a:cs typeface="Times New Roman" panose="02020603050405020304" charset="0"/>
              </a:rPr>
              <a:t>Bootstrap </a:t>
            </a:r>
            <a:r>
              <a:rPr lang="vi-VN" sz="2200" dirty="0">
                <a:latin typeface="Times New Roman" panose="02020603050405020304" charset="0"/>
                <a:cs typeface="Times New Roman" panose="02020603050405020304" charset="0"/>
              </a:rPr>
              <a:t>được sử dụng để xây dựng giao diện thân thiện, có tính phản hồi cao, giúp phát triển nhanh chóng và dễ dàng.</a:t>
            </a:r>
          </a:p>
          <a:p>
            <a:pPr>
              <a:buFont typeface="Wingdings" panose="05000000000000000000" pitchFamily="2" charset="2"/>
              <a:buChar char="Ø"/>
            </a:pPr>
            <a:r>
              <a:rPr lang="en-US" sz="2200" smtClean="0">
                <a:latin typeface="Times New Roman" panose="02020603050405020304" charset="0"/>
                <a:cs typeface="Times New Roman" panose="02020603050405020304" charset="0"/>
              </a:rPr>
              <a:t>	</a:t>
            </a:r>
            <a:r>
              <a:rPr lang="vi-VN" sz="2200" smtClean="0">
                <a:latin typeface="Times New Roman" panose="02020603050405020304" charset="0"/>
                <a:cs typeface="Times New Roman" panose="02020603050405020304" charset="0"/>
              </a:rPr>
              <a:t>Ngoài </a:t>
            </a:r>
            <a:r>
              <a:rPr lang="vi-VN" sz="2200" dirty="0">
                <a:latin typeface="Times New Roman" panose="02020603050405020304" charset="0"/>
                <a:cs typeface="Times New Roman" panose="02020603050405020304" charset="0"/>
              </a:rPr>
              <a:t>ra, </a:t>
            </a:r>
            <a:r>
              <a:rPr lang="vi-VN" sz="2200" dirty="0" err="1">
                <a:latin typeface="Times New Roman" panose="02020603050405020304" charset="0"/>
                <a:cs typeface="Times New Roman" panose="02020603050405020304" charset="0"/>
              </a:rPr>
              <a:t>website</a:t>
            </a:r>
            <a:r>
              <a:rPr lang="vi-VN" sz="2200" dirty="0">
                <a:latin typeface="Times New Roman" panose="02020603050405020304" charset="0"/>
                <a:cs typeface="Times New Roman" panose="02020603050405020304" charset="0"/>
              </a:rPr>
              <a:t> tích hợp hình ảnh minh họa đẹp mắt, chức </a:t>
            </a:r>
            <a:r>
              <a:rPr lang="vi-VN" sz="2200">
                <a:latin typeface="Times New Roman" panose="02020603050405020304" charset="0"/>
                <a:cs typeface="Times New Roman" panose="02020603050405020304" charset="0"/>
              </a:rPr>
              <a:t>năng </a:t>
            </a:r>
            <a:r>
              <a:rPr lang="en-US" sz="2200" smtClean="0">
                <a:latin typeface="Times New Roman" panose="02020603050405020304" charset="0"/>
                <a:cs typeface="Times New Roman" panose="02020603050405020304" charset="0"/>
              </a:rPr>
              <a:t>phân loại điện thoại </a:t>
            </a:r>
            <a:r>
              <a:rPr lang="vi-VN" sz="2200" smtClean="0">
                <a:latin typeface="Times New Roman" panose="02020603050405020304" charset="0"/>
                <a:cs typeface="Times New Roman" panose="02020603050405020304" charset="0"/>
              </a:rPr>
              <a:t>theo </a:t>
            </a:r>
            <a:r>
              <a:rPr lang="en-US" sz="2200" smtClean="0">
                <a:latin typeface="Times New Roman" panose="02020603050405020304" charset="0"/>
                <a:cs typeface="Times New Roman" panose="02020603050405020304" charset="0"/>
              </a:rPr>
              <a:t>thương hiệu hoặc ưu điểm</a:t>
            </a:r>
            <a:r>
              <a:rPr lang="vi-VN" sz="2200" smtClean="0">
                <a:latin typeface="Times New Roman" panose="02020603050405020304" charset="0"/>
                <a:cs typeface="Times New Roman" panose="02020603050405020304" charset="0"/>
              </a:rPr>
              <a:t>, </a:t>
            </a:r>
            <a:r>
              <a:rPr lang="vi-VN" sz="2200" dirty="0">
                <a:latin typeface="Times New Roman" panose="02020603050405020304" charset="0"/>
                <a:cs typeface="Times New Roman" panose="02020603050405020304" charset="0"/>
              </a:rPr>
              <a:t>mang đến trải </a:t>
            </a:r>
            <a:r>
              <a:rPr lang="vi-VN" sz="2200">
                <a:latin typeface="Times New Roman" panose="02020603050405020304" charset="0"/>
                <a:cs typeface="Times New Roman" panose="02020603050405020304" charset="0"/>
              </a:rPr>
              <a:t>nghiệm </a:t>
            </a:r>
            <a:r>
              <a:rPr lang="en-US" sz="2200" smtClean="0">
                <a:latin typeface="Times New Roman" panose="02020603050405020304" charset="0"/>
                <a:cs typeface="Times New Roman" panose="02020603050405020304" charset="0"/>
              </a:rPr>
              <a:t>dễ dàng, </a:t>
            </a:r>
            <a:r>
              <a:rPr lang="vi-VN" sz="2200" smtClean="0">
                <a:latin typeface="Times New Roman" panose="02020603050405020304" charset="0"/>
                <a:cs typeface="Times New Roman" panose="02020603050405020304" charset="0"/>
              </a:rPr>
              <a:t>hấp </a:t>
            </a:r>
            <a:r>
              <a:rPr lang="vi-VN" sz="2200" dirty="0">
                <a:latin typeface="Times New Roman" panose="02020603050405020304" charset="0"/>
                <a:cs typeface="Times New Roman" panose="02020603050405020304" charset="0"/>
              </a:rPr>
              <a:t>dẫn cho người dùng.</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795117" y="1032260"/>
            <a:ext cx="9303520" cy="796541"/>
          </a:xfrm>
          <a:prstGeom prst="rect">
            <a:avLst/>
          </a:prstGeom>
          <a:noFill/>
        </p:spPr>
        <p:txBody>
          <a:bodyPr wrap="square" lIns="0" tIns="0" rIns="0" bIns="0" rtlCol="0" anchor="t"/>
          <a:lstStyle/>
          <a:p>
            <a:pPr marL="0" indent="0">
              <a:lnSpc>
                <a:spcPts val="5550"/>
              </a:lnSpc>
              <a:buNone/>
            </a:pPr>
            <a:r>
              <a:rPr lang="en-US" sz="4450" b="1" smtClean="0">
                <a:solidFill>
                  <a:srgbClr val="333F70"/>
                </a:solidFill>
                <a:latin typeface="Unbounded Bold" pitchFamily="34" charset="0"/>
                <a:ea typeface="Unbounded Bold" pitchFamily="34" charset="-122"/>
              </a:rPr>
              <a:t>Chương 2. Nghiên cứu lý thuyết</a:t>
            </a:r>
            <a:endParaRPr lang="en-US" sz="4450"/>
          </a:p>
        </p:txBody>
      </p:sp>
      <p:sp>
        <p:nvSpPr>
          <p:cNvPr id="13" name="Content Placeholder 2"/>
          <p:cNvSpPr>
            <a:spLocks noGrp="1"/>
          </p:cNvSpPr>
          <p:nvPr/>
        </p:nvSpPr>
        <p:spPr>
          <a:xfrm>
            <a:off x="1616082" y="2315183"/>
            <a:ext cx="11642718" cy="426071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buNone/>
            </a:pPr>
            <a:r>
              <a:rPr lang="vi-VN" sz="2200" b="1">
                <a:latin typeface="Times New Roman" panose="02020603050405020304" charset="0"/>
                <a:cs typeface="Times New Roman" panose="02020603050405020304" charset="0"/>
              </a:rPr>
              <a:t>Visual Studio Code:</a:t>
            </a:r>
            <a:r>
              <a:rPr lang="vi-VN" sz="2200">
                <a:latin typeface="Times New Roman" panose="02020603050405020304" charset="0"/>
                <a:cs typeface="Times New Roman" panose="02020603050405020304" charset="0"/>
              </a:rPr>
              <a:t> Trình soạn thảo mã phổ biến với giao diện dễ sử dụng, hỗ trợ mở rộng, tự động hóa và dòng lệnh.</a:t>
            </a:r>
          </a:p>
          <a:p>
            <a:pPr marL="0" indent="0">
              <a:buNone/>
            </a:pPr>
            <a:r>
              <a:rPr lang="vi-VN" sz="2200" b="1" smtClean="0">
                <a:latin typeface="Times New Roman" panose="02020603050405020304" charset="0"/>
                <a:cs typeface="Times New Roman" panose="02020603050405020304" charset="0"/>
              </a:rPr>
              <a:t>HTML</a:t>
            </a:r>
            <a:r>
              <a:rPr lang="vi-VN" sz="2200" b="1">
                <a:latin typeface="Times New Roman" panose="02020603050405020304" charset="0"/>
                <a:cs typeface="Times New Roman" panose="02020603050405020304" charset="0"/>
              </a:rPr>
              <a:t>:</a:t>
            </a:r>
            <a:r>
              <a:rPr lang="vi-VN" sz="2200">
                <a:latin typeface="Times New Roman" panose="02020603050405020304" charset="0"/>
                <a:cs typeface="Times New Roman" panose="02020603050405020304" charset="0"/>
              </a:rPr>
              <a:t> Ngôn ngữ đánh dấu cơ bản dùng để tạo và hiển thị cấu trúc các trang web.</a:t>
            </a:r>
          </a:p>
          <a:p>
            <a:pPr marL="0" indent="0">
              <a:buNone/>
            </a:pPr>
            <a:r>
              <a:rPr lang="vi-VN" sz="2200" b="1">
                <a:latin typeface="Times New Roman" panose="02020603050405020304" charset="0"/>
                <a:cs typeface="Times New Roman" panose="02020603050405020304" charset="0"/>
              </a:rPr>
              <a:t>CSS:</a:t>
            </a:r>
            <a:r>
              <a:rPr lang="vi-VN" sz="2200">
                <a:latin typeface="Times New Roman" panose="02020603050405020304" charset="0"/>
                <a:cs typeface="Times New Roman" panose="02020603050405020304" charset="0"/>
              </a:rPr>
              <a:t> Ngôn ngữ định dạng giao diện, giúp định hình màu sắc, kiểu chữ, bố cục và hiệu ứng trang web.</a:t>
            </a:r>
          </a:p>
          <a:p>
            <a:pPr marL="0" indent="0">
              <a:buNone/>
            </a:pPr>
            <a:r>
              <a:rPr lang="vi-VN" sz="2200" b="1">
                <a:latin typeface="Times New Roman" panose="02020603050405020304" charset="0"/>
                <a:cs typeface="Times New Roman" panose="02020603050405020304" charset="0"/>
              </a:rPr>
              <a:t>JavaScript:</a:t>
            </a:r>
            <a:r>
              <a:rPr lang="vi-VN" sz="2200">
                <a:latin typeface="Times New Roman" panose="02020603050405020304" charset="0"/>
                <a:cs typeface="Times New Roman" panose="02020603050405020304" charset="0"/>
              </a:rPr>
              <a:t> Ngôn ngữ lập trình tương tác, làm cho trang web sống động hơn, tích hợp với HTML.</a:t>
            </a:r>
          </a:p>
          <a:p>
            <a:pPr marL="0" indent="0">
              <a:buNone/>
            </a:pPr>
            <a:r>
              <a:rPr lang="vi-VN" sz="2200" b="1">
                <a:latin typeface="Times New Roman" panose="02020603050405020304" charset="0"/>
                <a:cs typeface="Times New Roman" panose="02020603050405020304" charset="0"/>
              </a:rPr>
              <a:t>Bootstrap:</a:t>
            </a:r>
            <a:r>
              <a:rPr lang="vi-VN" sz="2200">
                <a:latin typeface="Times New Roman" panose="02020603050405020304" charset="0"/>
                <a:cs typeface="Times New Roman" panose="02020603050405020304" charset="0"/>
              </a:rPr>
              <a:t> Framework front-end phát triển nhanh, linh hoạt, hỗ trợ giao diện tương thích mọi thiết bị</a:t>
            </a:r>
            <a:r>
              <a:rPr lang="vi-VN" sz="2200" smtClean="0">
                <a:latin typeface="Times New Roman" panose="02020603050405020304" charset="0"/>
                <a:cs typeface="Times New Roman" panose="02020603050405020304" charset="0"/>
              </a:rPr>
              <a:t>.</a:t>
            </a:r>
            <a:endParaRPr lang="en-US" sz="2200" smtClean="0">
              <a:latin typeface="Times New Roman" panose="02020603050405020304" charset="0"/>
              <a:cs typeface="Times New Roman" panose="02020603050405020304" charset="0"/>
            </a:endParaRPr>
          </a:p>
          <a:p>
            <a:pPr marL="0" indent="0">
              <a:buNone/>
            </a:pPr>
            <a:r>
              <a:rPr lang="vi-VN" sz="2200" b="1"/>
              <a:t>Nghiên cứu người </a:t>
            </a:r>
            <a:r>
              <a:rPr lang="vi-VN" sz="2200" b="1" smtClean="0"/>
              <a:t>dùng</a:t>
            </a:r>
            <a:r>
              <a:rPr lang="en-US" sz="2200" b="1" smtClean="0"/>
              <a:t>: </a:t>
            </a:r>
            <a:r>
              <a:rPr lang="en-US" sz="2200" smtClean="0">
                <a:latin typeface="Times New Roman" panose="02020603050405020304" pitchFamily="18" charset="0"/>
                <a:cs typeface="Times New Roman" panose="02020603050405020304" pitchFamily="18" charset="0"/>
              </a:rPr>
              <a:t>Tìm hiểu </a:t>
            </a:r>
            <a:r>
              <a:rPr lang="vi-VN" sz="2200" smtClean="0">
                <a:latin typeface="Times New Roman" panose="02020603050405020304" pitchFamily="18" charset="0"/>
                <a:cs typeface="Times New Roman" panose="02020603050405020304" pitchFamily="18" charset="0"/>
              </a:rPr>
              <a:t>rõ </a:t>
            </a:r>
            <a:r>
              <a:rPr lang="vi-VN" sz="2200"/>
              <a:t>nhu cầu, sở thích và mong muốn của sinh viên khi lựa chọn điện </a:t>
            </a:r>
            <a:r>
              <a:rPr lang="vi-VN" sz="2200" smtClean="0"/>
              <a:t>thoại.</a:t>
            </a:r>
            <a:endParaRPr lang="en-US" sz="2200"/>
          </a:p>
          <a:p>
            <a:pPr marL="0" indent="0">
              <a:buNone/>
            </a:pPr>
            <a:r>
              <a:rPr lang="vi-VN" sz="2200" b="1" smtClean="0"/>
              <a:t>Phân </a:t>
            </a:r>
            <a:r>
              <a:rPr lang="vi-VN" sz="2200" b="1"/>
              <a:t>tích thị </a:t>
            </a:r>
            <a:r>
              <a:rPr lang="vi-VN" sz="2200" b="1" smtClean="0"/>
              <a:t>trường</a:t>
            </a:r>
            <a:r>
              <a:rPr lang="en-US" sz="2200" b="1" smtClean="0"/>
              <a:t>: </a:t>
            </a:r>
            <a:r>
              <a:rPr lang="vi-VN" sz="2200" smtClean="0"/>
              <a:t>Xác </a:t>
            </a:r>
            <a:r>
              <a:rPr lang="vi-VN" sz="2200"/>
              <a:t>định các thương hiệu điện thoại phổ biến</a:t>
            </a:r>
            <a:r>
              <a:rPr lang="vi-VN" sz="2200" smtClean="0"/>
              <a:t>,</a:t>
            </a:r>
            <a:r>
              <a:rPr lang="en-US" sz="2200" smtClean="0"/>
              <a:t> </a:t>
            </a:r>
            <a:r>
              <a:rPr lang="vi-VN" sz="2200" smtClean="0"/>
              <a:t> </a:t>
            </a:r>
            <a:r>
              <a:rPr lang="vi-VN" sz="2200"/>
              <a:t>các mẫu điện thoại phù hợp cho sinh viên.</a:t>
            </a:r>
          </a:p>
          <a:p>
            <a:pPr marL="0" indent="0">
              <a:buNone/>
            </a:pPr>
            <a:endParaRPr lang="vi-VN" sz="2200"/>
          </a:p>
          <a:p>
            <a:pPr marL="0" indent="0">
              <a:buNone/>
            </a:pPr>
            <a:endParaRPr lang="en-US" sz="2200" smtClean="0">
              <a:latin typeface="Times New Roman" panose="02020603050405020304" charset="0"/>
              <a:cs typeface="Times New Roman" panose="02020603050405020304" charset="0"/>
            </a:endParaRPr>
          </a:p>
          <a:p>
            <a:pPr marL="0" indent="0">
              <a:buNone/>
            </a:pPr>
            <a:endParaRPr lang="vi-VN" sz="2200" dirty="0">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39566147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795116" y="1032260"/>
            <a:ext cx="10208815" cy="796541"/>
          </a:xfrm>
          <a:prstGeom prst="rect">
            <a:avLst/>
          </a:prstGeom>
          <a:noFill/>
        </p:spPr>
        <p:txBody>
          <a:bodyPr wrap="square" lIns="0" tIns="0" rIns="0" bIns="0" rtlCol="0" anchor="t"/>
          <a:lstStyle/>
          <a:p>
            <a:pPr marL="0" indent="0">
              <a:lnSpc>
                <a:spcPts val="5550"/>
              </a:lnSpc>
              <a:buNone/>
            </a:pPr>
            <a:r>
              <a:rPr lang="en-US" sz="4450" b="1" smtClean="0">
                <a:solidFill>
                  <a:srgbClr val="333F70"/>
                </a:solidFill>
                <a:latin typeface="Unbounded Bold" pitchFamily="34" charset="0"/>
                <a:ea typeface="Unbounded Bold" pitchFamily="34" charset="-122"/>
              </a:rPr>
              <a:t>Chương 3. Thực hiện hóa nghiên cứu </a:t>
            </a:r>
            <a:endParaRPr lang="en-US" sz="4450"/>
          </a:p>
        </p:txBody>
      </p:sp>
      <p:sp>
        <p:nvSpPr>
          <p:cNvPr id="13" name="Content Placeholder 2"/>
          <p:cNvSpPr>
            <a:spLocks noGrp="1"/>
          </p:cNvSpPr>
          <p:nvPr/>
        </p:nvSpPr>
        <p:spPr>
          <a:xfrm>
            <a:off x="1616082" y="3151762"/>
            <a:ext cx="11107697" cy="285993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buNone/>
            </a:pPr>
            <a:r>
              <a:rPr lang="en-US" sz="2200" b="1" smtClean="0">
                <a:latin typeface="Times New Roman" panose="02020603050405020304" pitchFamily="18" charset="0"/>
                <a:cs typeface="Times New Roman" panose="02020603050405020304" pitchFamily="18" charset="0"/>
              </a:rPr>
              <a:t>Giao</a:t>
            </a:r>
            <a:r>
              <a:rPr lang="vi-VN" sz="2200" b="1" smtClean="0">
                <a:latin typeface="Times New Roman" panose="02020603050405020304" pitchFamily="18" charset="0"/>
                <a:cs typeface="Times New Roman" panose="02020603050405020304" pitchFamily="18" charset="0"/>
              </a:rPr>
              <a:t> diện</a:t>
            </a:r>
            <a:r>
              <a:rPr lang="en-US" sz="2200" b="1" smtClean="0">
                <a:latin typeface="Times New Roman" panose="02020603050405020304" pitchFamily="18" charset="0"/>
                <a:cs typeface="Times New Roman" panose="02020603050405020304" pitchFamily="18" charset="0"/>
              </a:rPr>
              <a:t>: </a:t>
            </a:r>
            <a:r>
              <a:rPr lang="vi-VN" sz="2200" smtClean="0">
                <a:latin typeface="Times New Roman" panose="02020603050405020304" pitchFamily="18" charset="0"/>
                <a:cs typeface="Times New Roman" panose="02020603050405020304" pitchFamily="18" charset="0"/>
              </a:rPr>
              <a:t>Thiết </a:t>
            </a:r>
            <a:r>
              <a:rPr lang="vi-VN" sz="2200">
                <a:latin typeface="Times New Roman" panose="02020603050405020304" pitchFamily="18" charset="0"/>
                <a:cs typeface="Times New Roman" panose="02020603050405020304" pitchFamily="18" charset="0"/>
              </a:rPr>
              <a:t>kế giao diện website đẹp mắt, trực quan, thân thiện với người </a:t>
            </a:r>
            <a:r>
              <a:rPr lang="vi-VN" sz="2200" smtClean="0">
                <a:latin typeface="Times New Roman" panose="02020603050405020304" pitchFamily="18" charset="0"/>
                <a:cs typeface="Times New Roman" panose="02020603050405020304" pitchFamily="18" charset="0"/>
              </a:rPr>
              <a:t>dùng.</a:t>
            </a:r>
            <a:endParaRPr lang="en-US" sz="2200" smtClean="0">
              <a:latin typeface="Times New Roman" panose="02020603050405020304" pitchFamily="18" charset="0"/>
              <a:cs typeface="Times New Roman" panose="02020603050405020304" pitchFamily="18" charset="0"/>
            </a:endParaRPr>
          </a:p>
          <a:p>
            <a:pPr marL="0" indent="0">
              <a:buNone/>
            </a:pPr>
            <a:r>
              <a:rPr lang="en-US" sz="2200" b="1" smtClean="0">
                <a:latin typeface="Times New Roman" panose="02020603050405020304" pitchFamily="18" charset="0"/>
                <a:cs typeface="Times New Roman" panose="02020603050405020304" pitchFamily="18" charset="0"/>
              </a:rPr>
              <a:t>Phát </a:t>
            </a:r>
            <a:r>
              <a:rPr lang="en-US" sz="2200" b="1">
                <a:latin typeface="Times New Roman" panose="02020603050405020304" pitchFamily="18" charset="0"/>
                <a:cs typeface="Times New Roman" panose="02020603050405020304" pitchFamily="18" charset="0"/>
              </a:rPr>
              <a:t>triển </a:t>
            </a:r>
            <a:r>
              <a:rPr lang="en-US" sz="2200" b="1" smtClean="0">
                <a:latin typeface="Times New Roman" panose="02020603050405020304" pitchFamily="18" charset="0"/>
                <a:cs typeface="Times New Roman" panose="02020603050405020304" pitchFamily="18" charset="0"/>
              </a:rPr>
              <a:t>front-end: </a:t>
            </a:r>
            <a:r>
              <a:rPr lang="en-US" sz="2200" smtClean="0">
                <a:latin typeface="Times New Roman" panose="02020603050405020304" pitchFamily="18" charset="0"/>
                <a:cs typeface="Times New Roman" panose="02020603050405020304" pitchFamily="18" charset="0"/>
              </a:rPr>
              <a:t>Sử </a:t>
            </a:r>
            <a:r>
              <a:rPr lang="en-US" sz="2200">
                <a:latin typeface="Times New Roman" panose="02020603050405020304" pitchFamily="18" charset="0"/>
                <a:cs typeface="Times New Roman" panose="02020603050405020304" pitchFamily="18" charset="0"/>
              </a:rPr>
              <a:t>dụng các ngôn ngữ lập trình HTML, CSS, JavaScript để phát triển </a:t>
            </a:r>
            <a:r>
              <a:rPr lang="en-US" sz="2200" smtClean="0">
                <a:latin typeface="Times New Roman" panose="02020603050405020304" pitchFamily="18" charset="0"/>
                <a:cs typeface="Times New Roman" panose="02020603050405020304" pitchFamily="18" charset="0"/>
              </a:rPr>
              <a:t>front-end.</a:t>
            </a:r>
          </a:p>
          <a:p>
            <a:pPr marL="0" indent="0">
              <a:buNone/>
            </a:pPr>
            <a:r>
              <a:rPr lang="vi-VN" sz="2200" b="1" smtClean="0">
                <a:latin typeface="Times New Roman" panose="02020603050405020304" pitchFamily="18" charset="0"/>
                <a:cs typeface="Times New Roman" panose="02020603050405020304" pitchFamily="18" charset="0"/>
              </a:rPr>
              <a:t>Kiểm </a:t>
            </a:r>
            <a:r>
              <a:rPr lang="vi-VN" sz="2200" b="1">
                <a:latin typeface="Times New Roman" panose="02020603050405020304" pitchFamily="18" charset="0"/>
                <a:cs typeface="Times New Roman" panose="02020603050405020304" pitchFamily="18" charset="0"/>
              </a:rPr>
              <a:t>thử </a:t>
            </a:r>
            <a:r>
              <a:rPr lang="vi-VN" sz="2200" b="1" smtClean="0">
                <a:latin typeface="Times New Roman" panose="02020603050405020304" pitchFamily="18" charset="0"/>
                <a:cs typeface="Times New Roman" panose="02020603050405020304" pitchFamily="18" charset="0"/>
              </a:rPr>
              <a:t>website</a:t>
            </a:r>
            <a:r>
              <a:rPr lang="en-US" sz="2200" b="1" smtClean="0">
                <a:latin typeface="Times New Roman" panose="02020603050405020304" pitchFamily="18" charset="0"/>
                <a:cs typeface="Times New Roman" panose="02020603050405020304" pitchFamily="18" charset="0"/>
              </a:rPr>
              <a:t>: </a:t>
            </a:r>
            <a:r>
              <a:rPr lang="vi-VN" sz="2200" smtClean="0">
                <a:latin typeface="Times New Roman" panose="02020603050405020304" pitchFamily="18" charset="0"/>
                <a:cs typeface="Times New Roman" panose="02020603050405020304" pitchFamily="18" charset="0"/>
              </a:rPr>
              <a:t>Kiểm </a:t>
            </a:r>
            <a:r>
              <a:rPr lang="vi-VN" sz="2200">
                <a:latin typeface="Times New Roman" panose="02020603050405020304" pitchFamily="18" charset="0"/>
                <a:cs typeface="Times New Roman" panose="02020603050405020304" pitchFamily="18" charset="0"/>
              </a:rPr>
              <a:t>tra tính năng, hiệu suất và khả năng tương thích của website trên các trình duyệt.</a:t>
            </a:r>
          </a:p>
          <a:p>
            <a:pPr marL="0" indent="0">
              <a:buNone/>
            </a:pPr>
            <a:endParaRPr lang="vi-VN" sz="2200"/>
          </a:p>
          <a:p>
            <a:pPr marL="0" indent="0">
              <a:buNone/>
            </a:pPr>
            <a:endParaRPr lang="en-US" sz="2200" smtClean="0">
              <a:cs typeface="Times New Roman" panose="02020603050405020304" charset="0"/>
            </a:endParaRPr>
          </a:p>
          <a:p>
            <a:pPr marL="0" indent="0">
              <a:buNone/>
            </a:pPr>
            <a:endParaRPr lang="vi-VN" sz="2200" dirty="0">
              <a:cs typeface="Times New Roman" panose="02020603050405020304" charset="0"/>
            </a:endParaRPr>
          </a:p>
        </p:txBody>
      </p:sp>
      <p:sp>
        <p:nvSpPr>
          <p:cNvPr id="4" name="Content Placeholder 2"/>
          <p:cNvSpPr>
            <a:spLocks noGrp="1"/>
          </p:cNvSpPr>
          <p:nvPr/>
        </p:nvSpPr>
        <p:spPr>
          <a:xfrm>
            <a:off x="1616082" y="2204937"/>
            <a:ext cx="4843084" cy="57717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buNone/>
            </a:pPr>
            <a:r>
              <a:rPr lang="vi-VN" sz="2800" b="1">
                <a:solidFill>
                  <a:schemeClr val="accent4"/>
                </a:solidFill>
                <a:latin typeface="Times New Roman" panose="02020603050405020304" pitchFamily="18" charset="0"/>
                <a:cs typeface="Times New Roman" panose="02020603050405020304" pitchFamily="18" charset="0"/>
              </a:rPr>
              <a:t>Thiết kế giao </a:t>
            </a:r>
            <a:r>
              <a:rPr lang="vi-VN" sz="2800" b="1" smtClean="0">
                <a:solidFill>
                  <a:schemeClr val="accent4"/>
                </a:solidFill>
                <a:latin typeface="Times New Roman" panose="02020603050405020304" pitchFamily="18" charset="0"/>
                <a:cs typeface="Times New Roman" panose="02020603050405020304" pitchFamily="18" charset="0"/>
              </a:rPr>
              <a:t>diện</a:t>
            </a:r>
            <a:r>
              <a:rPr lang="en-US" sz="2800" b="1" smtClean="0">
                <a:solidFill>
                  <a:schemeClr val="accent4"/>
                </a:solidFill>
                <a:latin typeface="Times New Roman" panose="02020603050405020304" pitchFamily="18" charset="0"/>
                <a:cs typeface="Times New Roman" panose="02020603050405020304" pitchFamily="18" charset="0"/>
              </a:rPr>
              <a:t> người dùng</a:t>
            </a:r>
            <a:endParaRPr lang="en-US" sz="2800" smtClean="0">
              <a:solidFill>
                <a:schemeClr val="accent4"/>
              </a:solidFill>
              <a:cs typeface="Times New Roman" panose="02020603050405020304" charset="0"/>
            </a:endParaRPr>
          </a:p>
          <a:p>
            <a:pPr marL="0" indent="0">
              <a:buNone/>
            </a:pPr>
            <a:endParaRPr lang="vi-VN" sz="2200" dirty="0">
              <a:cs typeface="Times New Roman" panose="02020603050405020304" charset="0"/>
            </a:endParaRPr>
          </a:p>
        </p:txBody>
      </p:sp>
    </p:spTree>
    <p:extLst>
      <p:ext uri="{BB962C8B-B14F-4D97-AF65-F5344CB8AC3E}">
        <p14:creationId xmlns:p14="http://schemas.microsoft.com/office/powerpoint/2010/main" val="14509449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nvSpPr>
        <p:spPr>
          <a:xfrm>
            <a:off x="1616082" y="1945533"/>
            <a:ext cx="11107697" cy="339495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a:lnSpc>
                <a:spcPct val="150000"/>
              </a:lnSpc>
              <a:buFont typeface="Wingdings" panose="05000000000000000000" pitchFamily="2" charset="2"/>
              <a:buChar char="Ø"/>
            </a:pPr>
            <a:r>
              <a:rPr lang="en-US" sz="2200" smtClean="0">
                <a:latin typeface="Times New Roman" panose="02020603050405020304" pitchFamily="18" charset="0"/>
                <a:cs typeface="Times New Roman" panose="02020603050405020304" pitchFamily="18" charset="0"/>
              </a:rPr>
              <a:t>	Cung </a:t>
            </a:r>
            <a:r>
              <a:rPr lang="en-US" sz="2200">
                <a:latin typeface="Times New Roman" panose="02020603050405020304" pitchFamily="18" charset="0"/>
                <a:cs typeface="Times New Roman" panose="02020603050405020304" pitchFamily="18" charset="0"/>
              </a:rPr>
              <a:t>cấp thông tin chi tiết về các mẫu điện thoại với phân loại theo hãng, giá, tính năng, v.v. </a:t>
            </a:r>
            <a:r>
              <a:rPr lang="en-US" sz="2200" smtClean="0">
                <a:latin typeface="Times New Roman" panose="02020603050405020304" pitchFamily="18" charset="0"/>
                <a:cs typeface="Times New Roman" panose="02020603050405020304" pitchFamily="18" charset="0"/>
              </a:rPr>
              <a:t>	Giúp </a:t>
            </a:r>
            <a:r>
              <a:rPr lang="en-US" sz="2200">
                <a:latin typeface="Times New Roman" panose="02020603050405020304" pitchFamily="18" charset="0"/>
                <a:cs typeface="Times New Roman" panose="02020603050405020304" pitchFamily="18" charset="0"/>
              </a:rPr>
              <a:t>sinh viên dễ dàng tìm kiếm và so sánh các mẫu điện thoại phù hợp với nhu cầu và ngân sách của họ</a:t>
            </a:r>
            <a:r>
              <a:rPr lang="en-US" sz="2200" smtClean="0">
                <a:latin typeface="Times New Roman" panose="02020603050405020304" pitchFamily="18" charset="0"/>
                <a:cs typeface="Times New Roman" panose="02020603050405020304" pitchFamily="18" charset="0"/>
              </a:rPr>
              <a:t>.</a:t>
            </a:r>
          </a:p>
          <a:p>
            <a:pPr>
              <a:lnSpc>
                <a:spcPct val="150000"/>
              </a:lnSpc>
              <a:buFont typeface="Wingdings" panose="05000000000000000000" pitchFamily="2" charset="2"/>
              <a:buChar char="Ø"/>
            </a:pPr>
            <a:r>
              <a:rPr lang="en-US" sz="2200" smtClean="0">
                <a:latin typeface="Times New Roman" panose="02020603050405020304" pitchFamily="18" charset="0"/>
                <a:cs typeface="Times New Roman" panose="02020603050405020304" pitchFamily="18" charset="0"/>
              </a:rPr>
              <a:t>	</a:t>
            </a:r>
            <a:r>
              <a:rPr lang="vi-VN" sz="2200" smtClean="0">
                <a:latin typeface="Times New Roman" panose="02020603050405020304" pitchFamily="18" charset="0"/>
                <a:cs typeface="Times New Roman" panose="02020603050405020304" pitchFamily="18" charset="0"/>
              </a:rPr>
              <a:t>Hiển </a:t>
            </a:r>
            <a:r>
              <a:rPr lang="vi-VN" sz="2200">
                <a:latin typeface="Times New Roman" panose="02020603050405020304" pitchFamily="18" charset="0"/>
                <a:cs typeface="Times New Roman" panose="02020603050405020304" pitchFamily="18" charset="0"/>
              </a:rPr>
              <a:t>thị đánh giá và nhận xét từ những người đã sử dụng sản phẩm, giúp sinh viên có cái nhìn tổng quan về chất lượng và hiệu suất của điện thoại</a:t>
            </a:r>
            <a:r>
              <a:rPr lang="vi-VN" sz="2200" smtClean="0">
                <a:latin typeface="Times New Roman" panose="02020603050405020304" pitchFamily="18" charset="0"/>
                <a:cs typeface="Times New Roman" panose="02020603050405020304" pitchFamily="18" charset="0"/>
              </a:rPr>
              <a:t>.</a:t>
            </a:r>
            <a:endParaRPr lang="en-US" sz="2200" smtClean="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sz="2200" smtClean="0">
                <a:latin typeface="Times New Roman" panose="02020603050405020304" pitchFamily="18" charset="0"/>
                <a:ea typeface="Times New Roman" panose="02020603050405020304" charset="0"/>
                <a:cs typeface="Times New Roman" panose="02020603050405020304" pitchFamily="18" charset="0"/>
              </a:rPr>
              <a:t>	Màu </a:t>
            </a:r>
            <a:r>
              <a:rPr lang="en-US" sz="2200">
                <a:latin typeface="Times New Roman" panose="02020603050405020304" pitchFamily="18" charset="0"/>
                <a:ea typeface="Times New Roman" panose="02020603050405020304" charset="0"/>
                <a:cs typeface="Times New Roman" panose="02020603050405020304" pitchFamily="18" charset="0"/>
              </a:rPr>
              <a:t>sắc sinh động, bố cục rõ ràng thân </a:t>
            </a:r>
            <a:r>
              <a:rPr lang="en-US" sz="2200" smtClean="0">
                <a:latin typeface="Times New Roman" panose="02020603050405020304" pitchFamily="18" charset="0"/>
                <a:ea typeface="Times New Roman" panose="02020603050405020304" charset="0"/>
                <a:cs typeface="Times New Roman" panose="02020603050405020304" pitchFamily="18" charset="0"/>
              </a:rPr>
              <a:t>thiện, dễ dàng sử dụng.</a:t>
            </a:r>
            <a:endParaRPr lang="vi-VN" sz="2200">
              <a:latin typeface="Times New Roman" panose="02020603050405020304" pitchFamily="18" charset="0"/>
              <a:cs typeface="Times New Roman" panose="02020603050405020304" pitchFamily="18" charset="0"/>
            </a:endParaRPr>
          </a:p>
          <a:p>
            <a:pPr marL="0" indent="0">
              <a:buNone/>
            </a:pPr>
            <a:endParaRPr lang="en-US" sz="2200" smtClean="0">
              <a:cs typeface="Times New Roman" panose="02020603050405020304" charset="0"/>
            </a:endParaRPr>
          </a:p>
          <a:p>
            <a:pPr marL="0" indent="0">
              <a:buNone/>
            </a:pPr>
            <a:endParaRPr lang="en-US" sz="2200" smtClean="0">
              <a:cs typeface="Times New Roman" panose="02020603050405020304" charset="0"/>
            </a:endParaRPr>
          </a:p>
          <a:p>
            <a:pPr marL="0" indent="0">
              <a:buNone/>
            </a:pPr>
            <a:endParaRPr lang="vi-VN" sz="2200" dirty="0">
              <a:cs typeface="Times New Roman" panose="02020603050405020304" charset="0"/>
            </a:endParaRPr>
          </a:p>
        </p:txBody>
      </p:sp>
      <p:sp>
        <p:nvSpPr>
          <p:cNvPr id="4" name="Content Placeholder 2"/>
          <p:cNvSpPr>
            <a:spLocks noGrp="1"/>
          </p:cNvSpPr>
          <p:nvPr/>
        </p:nvSpPr>
        <p:spPr>
          <a:xfrm>
            <a:off x="1450712" y="1261354"/>
            <a:ext cx="4843084" cy="57717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buNone/>
            </a:pPr>
            <a:r>
              <a:rPr lang="en-US" sz="2800" b="1" smtClean="0">
                <a:solidFill>
                  <a:schemeClr val="accent4"/>
                </a:solidFill>
                <a:latin typeface="Times New Roman" panose="02020603050405020304" pitchFamily="18" charset="0"/>
                <a:cs typeface="Times New Roman" panose="02020603050405020304" pitchFamily="18" charset="0"/>
              </a:rPr>
              <a:t>Chức năng</a:t>
            </a:r>
            <a:endParaRPr lang="en-US" sz="2800" smtClean="0">
              <a:solidFill>
                <a:schemeClr val="accent4"/>
              </a:solidFill>
              <a:cs typeface="Times New Roman" panose="02020603050405020304" charset="0"/>
            </a:endParaRPr>
          </a:p>
          <a:p>
            <a:pPr marL="0" indent="0">
              <a:buNone/>
            </a:pPr>
            <a:endParaRPr lang="vi-VN" sz="2200" dirty="0">
              <a:cs typeface="Times New Roman" panose="02020603050405020304" charset="0"/>
            </a:endParaRPr>
          </a:p>
        </p:txBody>
      </p:sp>
    </p:spTree>
    <p:extLst>
      <p:ext uri="{BB962C8B-B14F-4D97-AF65-F5344CB8AC3E}">
        <p14:creationId xmlns:p14="http://schemas.microsoft.com/office/powerpoint/2010/main" val="33949899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nvSpPr>
        <p:spPr>
          <a:xfrm>
            <a:off x="1450712" y="1261354"/>
            <a:ext cx="4843084" cy="57717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buNone/>
            </a:pPr>
            <a:r>
              <a:rPr lang="en-US" sz="2800" b="1" smtClean="0">
                <a:solidFill>
                  <a:schemeClr val="accent4"/>
                </a:solidFill>
                <a:latin typeface="Times New Roman" panose="02020603050405020304" pitchFamily="18" charset="0"/>
                <a:cs typeface="Times New Roman" panose="02020603050405020304" pitchFamily="18" charset="0"/>
              </a:rPr>
              <a:t>Sơ đồ cấu trúc của website</a:t>
            </a:r>
            <a:endParaRPr lang="en-US" sz="2800" smtClean="0">
              <a:solidFill>
                <a:schemeClr val="accent4"/>
              </a:solidFill>
              <a:cs typeface="Times New Roman" panose="02020603050405020304" charset="0"/>
            </a:endParaRPr>
          </a:p>
          <a:p>
            <a:pPr marL="0" indent="0">
              <a:buNone/>
            </a:pPr>
            <a:endParaRPr lang="vi-VN" sz="2200" dirty="0">
              <a:cs typeface="Times New Roman" panose="02020603050405020304" charset="0"/>
            </a:endParaRPr>
          </a:p>
        </p:txBody>
      </p:sp>
      <p:pic>
        <p:nvPicPr>
          <p:cNvPr id="5" name="Picture 4"/>
          <p:cNvPicPr>
            <a:picLocks noChangeAspect="1"/>
          </p:cNvPicPr>
          <p:nvPr/>
        </p:nvPicPr>
        <p:blipFill>
          <a:blip r:embed="rId3"/>
          <a:stretch>
            <a:fillRect/>
          </a:stretch>
        </p:blipFill>
        <p:spPr>
          <a:xfrm>
            <a:off x="2465962" y="1848762"/>
            <a:ext cx="7388914" cy="5174608"/>
          </a:xfrm>
          <a:prstGeom prst="rect">
            <a:avLst/>
          </a:prstGeom>
        </p:spPr>
      </p:pic>
    </p:spTree>
    <p:extLst>
      <p:ext uri="{BB962C8B-B14F-4D97-AF65-F5344CB8AC3E}">
        <p14:creationId xmlns:p14="http://schemas.microsoft.com/office/powerpoint/2010/main" val="30472073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795116" y="1032260"/>
            <a:ext cx="10208815" cy="796541"/>
          </a:xfrm>
          <a:prstGeom prst="rect">
            <a:avLst/>
          </a:prstGeom>
          <a:noFill/>
        </p:spPr>
        <p:txBody>
          <a:bodyPr wrap="square" lIns="0" tIns="0" rIns="0" bIns="0" rtlCol="0" anchor="t"/>
          <a:lstStyle/>
          <a:p>
            <a:pPr marL="0" indent="0">
              <a:lnSpc>
                <a:spcPts val="5550"/>
              </a:lnSpc>
              <a:buNone/>
            </a:pPr>
            <a:r>
              <a:rPr lang="en-US" sz="4450" b="1" smtClean="0">
                <a:solidFill>
                  <a:srgbClr val="333F70"/>
                </a:solidFill>
                <a:latin typeface="Unbounded Bold" pitchFamily="34" charset="0"/>
                <a:ea typeface="Unbounded Bold" pitchFamily="34" charset="-122"/>
              </a:rPr>
              <a:t>Chương 4. Kết quả nghiên cứu </a:t>
            </a:r>
            <a:endParaRPr lang="en-US" sz="4450"/>
          </a:p>
        </p:txBody>
      </p:sp>
      <p:pic>
        <p:nvPicPr>
          <p:cNvPr id="2" name="Picture 1"/>
          <p:cNvPicPr>
            <a:picLocks noChangeAspect="1"/>
          </p:cNvPicPr>
          <p:nvPr/>
        </p:nvPicPr>
        <p:blipFill>
          <a:blip r:embed="rId3"/>
          <a:stretch>
            <a:fillRect/>
          </a:stretch>
        </p:blipFill>
        <p:spPr>
          <a:xfrm>
            <a:off x="1628313" y="2062264"/>
            <a:ext cx="4482336" cy="2003898"/>
          </a:xfrm>
          <a:prstGeom prst="rect">
            <a:avLst/>
          </a:prstGeom>
        </p:spPr>
      </p:pic>
      <p:pic>
        <p:nvPicPr>
          <p:cNvPr id="5" name="Picture 4"/>
          <p:cNvPicPr>
            <a:picLocks noChangeAspect="1"/>
          </p:cNvPicPr>
          <p:nvPr/>
        </p:nvPicPr>
        <p:blipFill>
          <a:blip r:embed="rId4"/>
          <a:stretch>
            <a:fillRect/>
          </a:stretch>
        </p:blipFill>
        <p:spPr>
          <a:xfrm>
            <a:off x="1628313" y="4591455"/>
            <a:ext cx="4482336" cy="2266545"/>
          </a:xfrm>
          <a:prstGeom prst="rect">
            <a:avLst/>
          </a:prstGeom>
        </p:spPr>
      </p:pic>
      <p:pic>
        <p:nvPicPr>
          <p:cNvPr id="6" name="Picture 5"/>
          <p:cNvPicPr>
            <a:picLocks noChangeAspect="1"/>
          </p:cNvPicPr>
          <p:nvPr/>
        </p:nvPicPr>
        <p:blipFill>
          <a:blip r:embed="rId5"/>
          <a:stretch>
            <a:fillRect/>
          </a:stretch>
        </p:blipFill>
        <p:spPr>
          <a:xfrm>
            <a:off x="7932843" y="2062264"/>
            <a:ext cx="5287046" cy="2409043"/>
          </a:xfrm>
          <a:prstGeom prst="rect">
            <a:avLst/>
          </a:prstGeom>
        </p:spPr>
      </p:pic>
      <p:pic>
        <p:nvPicPr>
          <p:cNvPr id="7" name="Picture 6"/>
          <p:cNvPicPr>
            <a:picLocks noChangeAspect="1"/>
          </p:cNvPicPr>
          <p:nvPr/>
        </p:nvPicPr>
        <p:blipFill>
          <a:blip r:embed="rId6"/>
          <a:stretch>
            <a:fillRect/>
          </a:stretch>
        </p:blipFill>
        <p:spPr>
          <a:xfrm>
            <a:off x="7932843" y="4814020"/>
            <a:ext cx="5287046" cy="2043980"/>
          </a:xfrm>
          <a:prstGeom prst="rect">
            <a:avLst/>
          </a:prstGeom>
        </p:spPr>
      </p:pic>
      <p:sp>
        <p:nvSpPr>
          <p:cNvPr id="9" name="Oval 8"/>
          <p:cNvSpPr/>
          <p:nvPr/>
        </p:nvSpPr>
        <p:spPr>
          <a:xfrm>
            <a:off x="6206652" y="3717163"/>
            <a:ext cx="1575475" cy="874292"/>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vi-VN" b="1" dirty="0"/>
              <a:t>Trang chủ</a:t>
            </a:r>
          </a:p>
        </p:txBody>
      </p:sp>
    </p:spTree>
    <p:extLst>
      <p:ext uri="{BB962C8B-B14F-4D97-AF65-F5344CB8AC3E}">
        <p14:creationId xmlns:p14="http://schemas.microsoft.com/office/powerpoint/2010/main" val="409713135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TM02900743[[fn=Organic]]</Template>
  <TotalTime>276</TotalTime>
  <Words>767</Words>
  <Application>Microsoft Office PowerPoint</Application>
  <PresentationFormat>Custom</PresentationFormat>
  <Paragraphs>92</Paragraphs>
  <Slides>16</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Wingdings</vt:lpstr>
      <vt:lpstr>Garamond</vt:lpstr>
      <vt:lpstr>Unbounded Bold</vt:lpstr>
      <vt:lpstr>Wingdings 3</vt:lpstr>
      <vt:lpstr>Calibri</vt:lpstr>
      <vt:lpstr>Open Sans</vt:lpstr>
      <vt:lpstr>Times New Roman</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CHAU THANH THIEN</cp:lastModifiedBy>
  <cp:revision>16</cp:revision>
  <dcterms:created xsi:type="dcterms:W3CDTF">2025-01-08T12:40:00Z</dcterms:created>
  <dcterms:modified xsi:type="dcterms:W3CDTF">2025-01-13T08:53:43Z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4DC670E955B5465CBA96DEB4BDFF1E5E_13</vt:lpwstr>
  </property>
  <property fmtid="{D5CDD505-2E9C-101B-9397-08002B2CF9AE}" pid="3" name="KSOProductBuildVer">
    <vt:lpwstr>1033-12.2.0.18607</vt:lpwstr>
  </property>
</Properties>
</file>